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624" r:id="rId3"/>
    <p:sldId id="698" r:id="rId4"/>
    <p:sldId id="543" r:id="rId5"/>
    <p:sldId id="542" r:id="rId6"/>
    <p:sldId id="608" r:id="rId7"/>
    <p:sldId id="623" r:id="rId8"/>
    <p:sldId id="627" r:id="rId9"/>
    <p:sldId id="628" r:id="rId10"/>
    <p:sldId id="629" r:id="rId11"/>
    <p:sldId id="632" r:id="rId12"/>
    <p:sldId id="539" r:id="rId13"/>
    <p:sldId id="630" r:id="rId14"/>
    <p:sldId id="633" r:id="rId15"/>
    <p:sldId id="631" r:id="rId16"/>
    <p:sldId id="455" r:id="rId17"/>
    <p:sldId id="548" r:id="rId18"/>
    <p:sldId id="454" r:id="rId19"/>
    <p:sldId id="665" r:id="rId20"/>
    <p:sldId id="666" r:id="rId21"/>
    <p:sldId id="642" r:id="rId22"/>
    <p:sldId id="643" r:id="rId23"/>
    <p:sldId id="644" r:id="rId24"/>
    <p:sldId id="645" r:id="rId25"/>
    <p:sldId id="646" r:id="rId26"/>
    <p:sldId id="647" r:id="rId27"/>
    <p:sldId id="648" r:id="rId28"/>
    <p:sldId id="649" r:id="rId29"/>
    <p:sldId id="650" r:id="rId30"/>
    <p:sldId id="651" r:id="rId31"/>
    <p:sldId id="653" r:id="rId32"/>
    <p:sldId id="655" r:id="rId33"/>
    <p:sldId id="656" r:id="rId34"/>
    <p:sldId id="658" r:id="rId35"/>
    <p:sldId id="696" r:id="rId36"/>
    <p:sldId id="659" r:id="rId37"/>
    <p:sldId id="661" r:id="rId38"/>
    <p:sldId id="662" r:id="rId39"/>
    <p:sldId id="663" r:id="rId40"/>
    <p:sldId id="668" r:id="rId41"/>
    <p:sldId id="669" r:id="rId42"/>
    <p:sldId id="670" r:id="rId43"/>
    <p:sldId id="671" r:id="rId44"/>
    <p:sldId id="458" r:id="rId45"/>
    <p:sldId id="619" r:id="rId46"/>
    <p:sldId id="620" r:id="rId47"/>
    <p:sldId id="621" r:id="rId48"/>
    <p:sldId id="622" r:id="rId49"/>
    <p:sldId id="618" r:id="rId50"/>
    <p:sldId id="634" r:id="rId51"/>
    <p:sldId id="555" r:id="rId52"/>
    <p:sldId id="490" r:id="rId53"/>
    <p:sldId id="595" r:id="rId54"/>
    <p:sldId id="697" r:id="rId55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2141">
          <p15:clr>
            <a:srgbClr val="A4A3A4"/>
          </p15:clr>
        </p15:guide>
        <p15:guide id="4" pos="3127">
          <p15:clr>
            <a:srgbClr val="A4A3A4"/>
          </p15:clr>
        </p15:guide>
        <p15:guide id="5" orient="horz" pos="4566">
          <p15:clr>
            <a:srgbClr val="A4A3A4"/>
          </p15:clr>
        </p15:guide>
        <p15:guide id="6" pos="146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édric Coljon" initials="CC" lastIdx="1" clrIdx="0"/>
  <p:cmAuthor id="1" name="Kelly Schmit" initials="KS" lastIdx="22" clrIdx="1">
    <p:extLst/>
  </p:cmAuthor>
  <p:cmAuthor id="2" name="Anne Scheuren" initials="AS" lastIdx="1" clrIdx="2">
    <p:extLst>
      <p:ext uri="{19B8F6BF-5375-455C-9EA6-DF929625EA0E}">
        <p15:presenceInfo xmlns:p15="http://schemas.microsoft.com/office/powerpoint/2012/main" userId="S-1-5-21-3210268068-3955779823-4248853682-112757" providerId="AD"/>
      </p:ext>
    </p:extLst>
  </p:cmAuthor>
  <p:cmAuthor id="3" name="Pit Klopp" initials="PK" lastIdx="5" clrIdx="3">
    <p:extLst>
      <p:ext uri="{19B8F6BF-5375-455C-9EA6-DF929625EA0E}">
        <p15:presenceInfo xmlns:p15="http://schemas.microsoft.com/office/powerpoint/2012/main" userId="S-1-5-21-3210268068-3955779823-4248853682-1397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A8"/>
    <a:srgbClr val="E8E4B6"/>
    <a:srgbClr val="3399FF"/>
    <a:srgbClr val="4D40FA"/>
    <a:srgbClr val="1D0CF8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05" autoAdjust="0"/>
    <p:restoredTop sz="93943" autoAdjust="0"/>
  </p:normalViewPr>
  <p:slideViewPr>
    <p:cSldViewPr>
      <p:cViewPr varScale="1">
        <p:scale>
          <a:sx n="104" d="100"/>
          <a:sy n="104" d="100"/>
        </p:scale>
        <p:origin x="38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113" d="100"/>
          <a:sy n="113" d="100"/>
        </p:scale>
        <p:origin x="-1800" y="-108"/>
      </p:cViewPr>
      <p:guideLst>
        <p:guide orient="horz" pos="3127"/>
        <p:guide pos="2141"/>
        <p:guide orient="horz" pos="2141"/>
        <p:guide pos="3127"/>
        <p:guide orient="horz" pos="4566"/>
        <p:guide pos="146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837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B4C6545-DE21-4D42-90B9-358D2B5C9BD3}" type="datetimeFigureOut">
              <a:rPr lang="fr-CH"/>
              <a:pPr>
                <a:defRPr/>
              </a:pPr>
              <a:t>23.02.2021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428009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837" y="9428009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49AFCFC-08F2-4D3F-8046-0DCA77F23EF8}" type="slidenum">
              <a:rPr lang="fr-CH"/>
              <a:pPr>
                <a:defRPr/>
              </a:pPr>
              <a:t>‹Nr.›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2846600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837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4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Cliquez pour modifier les styles du texte du masque</a:t>
            </a:r>
          </a:p>
          <a:p>
            <a:pPr lvl="1"/>
            <a:r>
              <a:rPr lang="en-US" noProof="0"/>
              <a:t>Deuxième niveau</a:t>
            </a:r>
          </a:p>
          <a:p>
            <a:pPr lvl="2"/>
            <a:r>
              <a:rPr lang="en-US" noProof="0"/>
              <a:t>Troisième niveau</a:t>
            </a:r>
          </a:p>
          <a:p>
            <a:pPr lvl="3"/>
            <a:r>
              <a:rPr lang="en-US" noProof="0"/>
              <a:t>Quatrième niveau</a:t>
            </a:r>
          </a:p>
          <a:p>
            <a:pPr lvl="4"/>
            <a:r>
              <a:rPr lang="en-US" noProof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8009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837" y="9428009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4CAA6F3-82AA-47A8-BA7A-1E0FF599BA8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0400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7950" y="115888"/>
            <a:ext cx="8928100" cy="93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 l="6218" t="2818"/>
          <a:stretch>
            <a:fillRect/>
          </a:stretch>
        </p:blipFill>
        <p:spPr bwMode="auto">
          <a:xfrm>
            <a:off x="323850" y="692150"/>
            <a:ext cx="4046538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499992" y="89198"/>
            <a:ext cx="4536504" cy="2187674"/>
          </a:xfrm>
        </p:spPr>
        <p:txBody>
          <a:bodyPr anchor="b"/>
          <a:lstStyle>
            <a:lvl1pPr>
              <a:defRPr sz="3000" baseline="0"/>
            </a:lvl1pPr>
          </a:lstStyle>
          <a:p>
            <a:r>
              <a:rPr lang="fr-FR" dirty="0"/>
              <a:t>Cliquez pour insérer le titre de la présentation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499992" y="2276872"/>
            <a:ext cx="4536504" cy="1512168"/>
          </a:xfrm>
        </p:spPr>
        <p:txBody>
          <a:bodyPr/>
          <a:lstStyle>
            <a:lvl1pPr marL="0" indent="0" algn="l">
              <a:buNone/>
              <a:defRPr sz="24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dirty="0"/>
              <a:t>Cliquez pour modifier le style des sous-titres du masque</a:t>
            </a:r>
            <a:endParaRPr lang="fr-CH" dirty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3" hasCustomPrompt="1"/>
          </p:nvPr>
        </p:nvSpPr>
        <p:spPr>
          <a:xfrm>
            <a:off x="4499992" y="4293096"/>
            <a:ext cx="4392488" cy="2448272"/>
          </a:xfrm>
        </p:spPr>
        <p:txBody>
          <a:bodyPr/>
          <a:lstStyle>
            <a:lvl1pPr>
              <a:buNone/>
              <a:defRPr sz="2800" baseline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insérer votre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4"/>
          </p:nvPr>
        </p:nvSpPr>
        <p:spPr>
          <a:xfrm>
            <a:off x="4500563" y="3789363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ftr" sz="quarter" idx="15"/>
          </p:nvPr>
        </p:nvSpPr>
        <p:spPr>
          <a:xfrm>
            <a:off x="827088" y="61658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192688" cy="504056"/>
          </a:xfrm>
        </p:spPr>
        <p:txBody>
          <a:bodyPr/>
          <a:lstStyle/>
          <a:p>
            <a:r>
              <a:rPr lang="fr-FR" dirty="0"/>
              <a:t>Cliquez pour modifier le style du titre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0000"/>
            <a:ext cx="8229600" cy="4929411"/>
          </a:xfrm>
        </p:spPr>
        <p:txBody>
          <a:bodyPr/>
          <a:lstStyle>
            <a:lvl1pPr>
              <a:buSzPct val="80000"/>
              <a:defRPr/>
            </a:lvl1pPr>
            <a:lvl2pPr>
              <a:buSzPct val="100000"/>
              <a:defRPr/>
            </a:lvl2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7288"/>
            <a:ext cx="647700" cy="504825"/>
          </a:xfrm>
        </p:spPr>
        <p:txBody>
          <a:bodyPr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fr-CH" sz="1400" kern="1200">
                <a:solidFill>
                  <a:schemeClr val="tx2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‹Nr.›</a:t>
            </a:fld>
            <a:endParaRPr lang="fr-C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2996952"/>
            <a:ext cx="7772400" cy="2772023"/>
          </a:xfrm>
        </p:spPr>
        <p:txBody>
          <a:bodyPr anchor="t"/>
          <a:lstStyle>
            <a:lvl1pPr algn="l">
              <a:defRPr sz="3000" b="0" cap="none" baseline="0"/>
            </a:lvl1pPr>
          </a:lstStyle>
          <a:p>
            <a:r>
              <a:rPr lang="fr-FR" dirty="0"/>
              <a:t>Cliquez pour modifier le style du titre</a:t>
            </a:r>
            <a:endParaRPr lang="fr-CH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8875"/>
            <a:ext cx="647700" cy="503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A5853-74E8-4477-9BDE-179E73DE4D1F}" type="slidenum">
              <a:rPr/>
              <a:pPr>
                <a:defRPr/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120680" cy="504056"/>
          </a:xfrm>
        </p:spPr>
        <p:txBody>
          <a:bodyPr/>
          <a:lstStyle/>
          <a:p>
            <a:r>
              <a:rPr lang="fr-FR"/>
              <a:t>Cliquez pour modifier le style du titre</a:t>
            </a:r>
            <a:endParaRPr lang="fr-CH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260000"/>
            <a:ext cx="4038600" cy="486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260000"/>
            <a:ext cx="4038600" cy="486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7288"/>
            <a:ext cx="647700" cy="504825"/>
          </a:xfr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fr-CH" sz="1400" kern="1200" smtClean="0">
                <a:solidFill>
                  <a:schemeClr val="bg2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algn="r">
              <a:defRPr/>
            </a:pPr>
            <a:fld id="{6D50F976-ED03-4AFA-8DEC-1D2A8443733C}" type="slidenum">
              <a:rPr lang="fr-CH" smtClean="0"/>
              <a:pPr algn="r">
                <a:defRPr/>
              </a:pPr>
              <a:t>‹Nr.›</a:t>
            </a:fld>
            <a:endParaRPr lang="fr-C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5888"/>
            <a:ext cx="6120680" cy="504825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Cliquez pour modifier le style du 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8875"/>
            <a:ext cx="647700" cy="503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BFC4F-9A2D-429A-B9A9-3BB7FEBE0BFA}" type="slidenum">
              <a:rPr/>
              <a:pPr>
                <a:defRPr/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pour modifier le style du titre</a:t>
            </a:r>
            <a:endParaRPr lang="fr-CH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8875"/>
            <a:ext cx="647700" cy="503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5A76D-C765-4406-92B4-4EB6523E831A}" type="slidenum">
              <a:rPr/>
              <a:pPr>
                <a:defRPr/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8875"/>
            <a:ext cx="647700" cy="503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B2DC5-527A-43BE-8519-F2D492EEFA6F}" type="slidenum">
              <a:rPr/>
              <a:pPr>
                <a:defRPr/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120680" cy="504056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FR" dirty="0"/>
              <a:t>Cliquez pour modifier le style du titre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052736"/>
            <a:ext cx="5111750" cy="507342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052736"/>
            <a:ext cx="3008313" cy="50734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8875"/>
            <a:ext cx="647700" cy="503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21AA4-CC86-4390-A2EB-97155ED80552}" type="slidenum">
              <a:rPr/>
              <a:pPr>
                <a:defRPr/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53950"/>
            <a:ext cx="6192688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fr-FR" dirty="0"/>
              <a:t>Cliquez pour modifier le style du titre</a:t>
            </a:r>
            <a:endParaRPr lang="fr-CH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104239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CH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027988" y="6238875"/>
            <a:ext cx="647700" cy="5032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D1C0C-5C3B-412A-8A2E-0A1766C03E50}" type="slidenum">
              <a:rPr/>
              <a:pPr>
                <a:defRPr/>
              </a:pPr>
              <a:t>‹Nr.›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115888"/>
            <a:ext cx="61928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0475"/>
            <a:ext cx="8229600" cy="485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Cliquez</a:t>
            </a:r>
            <a:r>
              <a:rPr lang="en-US" dirty="0"/>
              <a:t> pour modifier les styles du </a:t>
            </a:r>
            <a:r>
              <a:rPr lang="en-US" dirty="0" err="1"/>
              <a:t>texte</a:t>
            </a:r>
            <a:r>
              <a:rPr lang="en-US" dirty="0"/>
              <a:t> du masque</a:t>
            </a:r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/>
            <a:r>
              <a:rPr lang="en-US" dirty="0" err="1"/>
              <a:t>Troisième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/>
            <a:r>
              <a:rPr lang="en-US" dirty="0" err="1"/>
              <a:t>Quatrième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/>
            <a:r>
              <a:rPr lang="en-US" dirty="0" err="1"/>
              <a:t>Cinquième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2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27988" y="6238875"/>
            <a:ext cx="64800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en-US" sz="1400" kern="1200">
                <a:solidFill>
                  <a:schemeClr val="tx2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BAA5FE0-F9D2-408F-983E-B87BCD5EA5C6}" type="slidenum">
              <a:rPr lang="fr-CH" smtClean="0"/>
              <a:pPr>
                <a:defRPr/>
              </a:pPr>
              <a:t>‹Nr.›</a:t>
            </a:fld>
            <a:endParaRPr lang="fr-CH" dirty="0"/>
          </a:p>
        </p:txBody>
      </p:sp>
      <p:pic>
        <p:nvPicPr>
          <p:cNvPr id="1031" name="Picture 5" descr="GOUV_MAEE_Direction de la coopération au développement et de l’action humanitaire 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16688" y="284163"/>
            <a:ext cx="2484437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6"/>
          <p:cNvSpPr>
            <a:spLocks noChangeShapeType="1"/>
          </p:cNvSpPr>
          <p:nvPr userDrawn="1"/>
        </p:nvSpPr>
        <p:spPr bwMode="auto">
          <a:xfrm flipH="1">
            <a:off x="323850" y="620713"/>
            <a:ext cx="6119813" cy="0"/>
          </a:xfrm>
          <a:prstGeom prst="line">
            <a:avLst/>
          </a:prstGeom>
          <a:noFill/>
          <a:ln w="19050">
            <a:solidFill>
              <a:srgbClr val="E4052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Ø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Calibri" pitchFamily="34" charset="0"/>
        <a:buChar char="»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uxtrust.lu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uxtrust.l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mailto:mike.leyrat@ser.etat.lu" TargetMode="External"/><Relationship Id="rId2" Type="http://schemas.openxmlformats.org/officeDocument/2006/relationships/hyperlink" Target="mailto:.scheuren@ser.etat.l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cedric.coljon@ser.etat.lu" TargetMode="External"/><Relationship Id="rId4" Type="http://schemas.openxmlformats.org/officeDocument/2006/relationships/hyperlink" Target="mailto:joelle.fisch@ser.etat.lu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283459" y="980728"/>
            <a:ext cx="4536504" cy="2187674"/>
          </a:xfrm>
        </p:spPr>
        <p:txBody>
          <a:bodyPr/>
          <a:lstStyle/>
          <a:p>
            <a:r>
              <a:rPr lang="de-DE" sz="3600" dirty="0">
                <a:latin typeface="Candara" panose="020E0502030303020204" pitchFamily="34" charset="0"/>
              </a:rPr>
              <a:t>Flächenantrag 2021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351" y="4221088"/>
            <a:ext cx="4392612" cy="1502469"/>
          </a:xfrm>
        </p:spPr>
      </p:pic>
    </p:spTree>
    <p:extLst>
      <p:ext uri="{BB962C8B-B14F-4D97-AF65-F5344CB8AC3E}">
        <p14:creationId xmlns:p14="http://schemas.microsoft.com/office/powerpoint/2010/main" val="1002574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F2F36F-1899-4FE5-8591-9656A467A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b="1" dirty="0">
                <a:latin typeface="Candara" panose="020E0502030303020204" pitchFamily="34" charset="0"/>
              </a:rPr>
              <a:t>4. </a:t>
            </a:r>
            <a:r>
              <a:rPr lang="en-US" sz="1800" b="1" dirty="0" err="1">
                <a:latin typeface="Candara" panose="020E0502030303020204" pitchFamily="34" charset="0"/>
              </a:rPr>
              <a:t>Eingabe</a:t>
            </a:r>
            <a:r>
              <a:rPr lang="en-US" sz="1800" b="1" dirty="0">
                <a:latin typeface="Candara" panose="020E0502030303020204" pitchFamily="34" charset="0"/>
              </a:rPr>
              <a:t> des </a:t>
            </a:r>
            <a:r>
              <a:rPr lang="en-US" sz="1800" b="1" dirty="0" err="1">
                <a:latin typeface="Candara" panose="020E0502030303020204" pitchFamily="34" charset="0"/>
              </a:rPr>
              <a:t>Aktivierungscodes</a:t>
            </a:r>
            <a:endParaRPr lang="de-DE" sz="1800" b="1" dirty="0">
              <a:latin typeface="Candara" panose="020E0502030303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204646-4DA9-4629-9647-281B4E39F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Codes, die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letztes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Jahr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benutzt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wurden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,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behalten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ihre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Gültigkeit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Landwirte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, die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ihren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Code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letztes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Jahr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nicht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benutzt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haben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,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bekommen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automatisch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neue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Codes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zugeschickt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.</a:t>
            </a:r>
          </a:p>
          <a:p>
            <a:endParaRPr lang="en-US" sz="28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Berateraktivierungscodes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, die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letztes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Jahr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benutzt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wurden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,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behalten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ihre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Gültigkeit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69BFB5-09D3-49CB-B5EA-B03CCFDE1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10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66159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F2F36F-1899-4FE5-8591-9656A467A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b="1" dirty="0">
                <a:latin typeface="Candara" panose="020E0502030303020204" pitchFamily="34" charset="0"/>
              </a:rPr>
              <a:t>4. </a:t>
            </a:r>
            <a:r>
              <a:rPr lang="en-US" sz="1800" b="1" dirty="0" err="1">
                <a:latin typeface="Candara" panose="020E0502030303020204" pitchFamily="34" charset="0"/>
              </a:rPr>
              <a:t>Eingabe</a:t>
            </a:r>
            <a:r>
              <a:rPr lang="en-US" sz="1800" b="1" dirty="0">
                <a:latin typeface="Candara" panose="020E0502030303020204" pitchFamily="34" charset="0"/>
              </a:rPr>
              <a:t> des </a:t>
            </a:r>
            <a:r>
              <a:rPr lang="en-US" sz="1800" b="1" dirty="0" err="1">
                <a:latin typeface="Candara" panose="020E0502030303020204" pitchFamily="34" charset="0"/>
              </a:rPr>
              <a:t>Aktivierungscodes</a:t>
            </a:r>
            <a:endParaRPr lang="de-DE" sz="1800" b="1" dirty="0">
              <a:latin typeface="Candara" panose="020E0502030303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204646-4DA9-4629-9647-281B4E39FA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2 Codes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wurden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Ihnen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 per Post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</a:rPr>
              <a:t>zugestellt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:</a:t>
            </a:r>
          </a:p>
          <a:p>
            <a:pPr marL="0" indent="0">
              <a:buNone/>
            </a:pPr>
            <a:endParaRPr lang="en-US" sz="28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sz="2800" b="1" dirty="0" err="1">
                <a:solidFill>
                  <a:schemeClr val="accent4"/>
                </a:solidFill>
                <a:latin typeface="Candara" panose="020E0502030303020204" pitchFamily="34" charset="0"/>
              </a:rPr>
              <a:t>Persönlicher</a:t>
            </a:r>
            <a:r>
              <a:rPr lang="en-US" sz="2800" b="1" dirty="0">
                <a:solidFill>
                  <a:schemeClr val="accent4"/>
                </a:solidFill>
                <a:latin typeface="Candara" panose="020E0502030303020204" pitchFamily="34" charset="0"/>
              </a:rPr>
              <a:t> Code 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	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 Falls Sie den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Flächenantrag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selbst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	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ausfüllen</a:t>
            </a:r>
            <a:endParaRPr lang="en-US" sz="28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sz="2800" b="1" dirty="0" err="1">
                <a:solidFill>
                  <a:schemeClr val="accent4"/>
                </a:solidFill>
                <a:latin typeface="Candara" panose="020E0502030303020204" pitchFamily="34" charset="0"/>
              </a:rPr>
              <a:t>Beratercode</a:t>
            </a:r>
            <a:endParaRPr lang="en-US" sz="2800" b="1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</a:rPr>
              <a:t>	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 Falls Sie den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Flächenantrag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von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einer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	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Vertrauensperson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ausfüllen</a:t>
            </a:r>
            <a:r>
              <a:rPr lang="en-US" sz="2800" dirty="0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en-US" sz="2800" dirty="0" err="1">
                <a:solidFill>
                  <a:schemeClr val="accent4"/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lassen</a:t>
            </a:r>
            <a:endParaRPr lang="en-US" sz="28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endParaRPr lang="en-US" sz="28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69BFB5-09D3-49CB-B5EA-B03CCFDE1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37648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4. </a:t>
            </a:r>
            <a:r>
              <a:rPr lang="fr-FR" sz="1800" b="1" dirty="0" err="1">
                <a:latin typeface="Candara" panose="020E0502030303020204" pitchFamily="34" charset="0"/>
              </a:rPr>
              <a:t>Eingabe</a:t>
            </a:r>
            <a:r>
              <a:rPr lang="fr-FR" sz="1800" b="1" dirty="0">
                <a:latin typeface="Candara" panose="020E0502030303020204" pitchFamily="34" charset="0"/>
              </a:rPr>
              <a:t> des </a:t>
            </a:r>
            <a:r>
              <a:rPr lang="fr-FR" sz="1800" b="1" dirty="0" err="1">
                <a:latin typeface="Candara" panose="020E0502030303020204" pitchFamily="34" charset="0"/>
              </a:rPr>
              <a:t>Aktivierungscodes</a:t>
            </a:r>
            <a:endParaRPr lang="fr-FR" sz="1800" b="1" dirty="0">
              <a:latin typeface="Candara" panose="020E05020303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12</a:t>
            </a:fld>
            <a:endParaRPr lang="fr-CH" dirty="0"/>
          </a:p>
        </p:txBody>
      </p:sp>
      <p:sp>
        <p:nvSpPr>
          <p:cNvPr id="3" name="Textfeld 2"/>
          <p:cNvSpPr txBox="1"/>
          <p:nvPr/>
        </p:nvSpPr>
        <p:spPr>
          <a:xfrm>
            <a:off x="251520" y="889259"/>
            <a:ext cx="8208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Eingabe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des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Aktivierungscodes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im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beruflichen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Bereich</a:t>
            </a:r>
            <a:endParaRPr lang="en-US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55" y="1538602"/>
            <a:ext cx="7197824" cy="159437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971600" y="1928021"/>
            <a:ext cx="1656184" cy="216024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1780584" y="2496574"/>
            <a:ext cx="2376264" cy="216024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feld 7"/>
          <p:cNvSpPr txBox="1"/>
          <p:nvPr/>
        </p:nvSpPr>
        <p:spPr>
          <a:xfrm>
            <a:off x="6603462" y="1527162"/>
            <a:ext cx="958071" cy="267551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Pfeil nach rechts 8"/>
          <p:cNvSpPr/>
          <p:nvPr/>
        </p:nvSpPr>
        <p:spPr>
          <a:xfrm rot="5400000">
            <a:off x="5962007" y="1482086"/>
            <a:ext cx="541600" cy="15522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feil nach links 9"/>
          <p:cNvSpPr/>
          <p:nvPr/>
        </p:nvSpPr>
        <p:spPr>
          <a:xfrm rot="16200000">
            <a:off x="3470298" y="1719381"/>
            <a:ext cx="609004" cy="180020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hteck 10"/>
          <p:cNvSpPr/>
          <p:nvPr/>
        </p:nvSpPr>
        <p:spPr>
          <a:xfrm>
            <a:off x="3955767" y="1458758"/>
            <a:ext cx="288032" cy="318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6390166" y="1295052"/>
            <a:ext cx="288032" cy="26693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17" y="3017139"/>
            <a:ext cx="2289979" cy="3802697"/>
          </a:xfrm>
          <a:prstGeom prst="rect">
            <a:avLst/>
          </a:prstGeom>
        </p:spPr>
      </p:pic>
      <p:sp>
        <p:nvSpPr>
          <p:cNvPr id="14" name="Pfeil nach links 13"/>
          <p:cNvSpPr/>
          <p:nvPr/>
        </p:nvSpPr>
        <p:spPr>
          <a:xfrm>
            <a:off x="2231740" y="5417050"/>
            <a:ext cx="792088" cy="144016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lussdiagramm: Prozess 14"/>
          <p:cNvSpPr/>
          <p:nvPr/>
        </p:nvSpPr>
        <p:spPr>
          <a:xfrm>
            <a:off x="3203848" y="5345042"/>
            <a:ext cx="432048" cy="28803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410245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934304C3-BE88-44EE-816F-A5E438DB4B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2459" y="2500926"/>
            <a:ext cx="8229600" cy="2837793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04FE072-B8E2-45A5-9D87-1B351A626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800" b="1" dirty="0">
                <a:latin typeface="Candara" panose="020E0502030303020204" pitchFamily="34" charset="0"/>
              </a:rPr>
              <a:t>4. Eingabe des Aktivierungscodes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762D1F-8E03-453E-8C5D-65CD95A1C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13</a:t>
            </a:fld>
            <a:endParaRPr lang="fr-CH" dirty="0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8108AC15-3146-4A16-A9AA-32D17FB0296C}"/>
              </a:ext>
            </a:extLst>
          </p:cNvPr>
          <p:cNvSpPr/>
          <p:nvPr/>
        </p:nvSpPr>
        <p:spPr>
          <a:xfrm>
            <a:off x="1763688" y="3303119"/>
            <a:ext cx="1224136" cy="2880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1832CFC4-80E4-417D-A909-0C82F6E5C15E}"/>
              </a:ext>
            </a:extLst>
          </p:cNvPr>
          <p:cNvSpPr/>
          <p:nvPr/>
        </p:nvSpPr>
        <p:spPr>
          <a:xfrm>
            <a:off x="1238641" y="4729582"/>
            <a:ext cx="1728192" cy="2880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3A944F2-5C70-4BF5-B8A2-CEEA2E8F7E7A}"/>
              </a:ext>
            </a:extLst>
          </p:cNvPr>
          <p:cNvSpPr txBox="1"/>
          <p:nvPr/>
        </p:nvSpPr>
        <p:spPr>
          <a:xfrm>
            <a:off x="6191598" y="2904483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75000"/>
                  </a:schemeClr>
                </a:solidFill>
                <a:latin typeface="Candara" panose="020E0502030303020204" pitchFamily="34" charset="0"/>
              </a:rPr>
              <a:t>Persönlicher</a:t>
            </a:r>
            <a:r>
              <a:rPr lang="en-US" dirty="0">
                <a:solidFill>
                  <a:schemeClr val="tx1">
                    <a:lumMod val="75000"/>
                  </a:schemeClr>
                </a:solidFill>
                <a:latin typeface="Candara" panose="020E0502030303020204" pitchFamily="34" charset="0"/>
              </a:rPr>
              <a:t> Code</a:t>
            </a:r>
            <a:endParaRPr lang="de-DE" dirty="0">
              <a:solidFill>
                <a:schemeClr val="tx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626D3EE-0236-410A-A37C-C8CB826ECB01}"/>
              </a:ext>
            </a:extLst>
          </p:cNvPr>
          <p:cNvSpPr txBox="1"/>
          <p:nvPr/>
        </p:nvSpPr>
        <p:spPr>
          <a:xfrm>
            <a:off x="6571301" y="430163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tx1">
                    <a:lumMod val="75000"/>
                  </a:schemeClr>
                </a:solidFill>
                <a:latin typeface="Candara" panose="020E0502030303020204" pitchFamily="34" charset="0"/>
              </a:rPr>
              <a:t>Beratercode</a:t>
            </a:r>
            <a:endParaRPr lang="de-DE" dirty="0">
              <a:solidFill>
                <a:schemeClr val="tx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feld 5"/>
          <p:cNvSpPr txBox="1"/>
          <p:nvPr/>
        </p:nvSpPr>
        <p:spPr>
          <a:xfrm>
            <a:off x="437038" y="980388"/>
            <a:ext cx="5598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4"/>
                </a:solidFill>
                <a:latin typeface="Candara" panose="020E0502030303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lang="fr-FR" dirty="0" err="1">
                <a:solidFill>
                  <a:schemeClr val="accent4"/>
                </a:solidFill>
                <a:latin typeface="Candara" panose="020E0502030303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Eingabe</a:t>
            </a:r>
            <a:r>
              <a:rPr lang="fr-FR" dirty="0">
                <a:solidFill>
                  <a:schemeClr val="accent4"/>
                </a:solidFill>
                <a:latin typeface="Candara" panose="020E0502030303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des </a:t>
            </a:r>
            <a:r>
              <a:rPr lang="fr-FR" dirty="0" err="1">
                <a:solidFill>
                  <a:schemeClr val="accent4"/>
                </a:solidFill>
                <a:latin typeface="Candara" panose="020E0502030303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Aktivierungscodes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63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C5DD975B-FF08-4838-AAFA-4F68A3BE1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16" y="855661"/>
            <a:ext cx="7947792" cy="543488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5.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suchen</a:t>
            </a:r>
            <a:r>
              <a:rPr lang="fr-FR" sz="1800" b="1" dirty="0">
                <a:latin typeface="Candara" panose="020E0502030303020204" pitchFamily="34" charset="0"/>
              </a:rPr>
              <a:t> und </a:t>
            </a:r>
            <a:r>
              <a:rPr lang="fr-FR" sz="1800" b="1" dirty="0" err="1">
                <a:latin typeface="Candara" panose="020E0502030303020204" pitchFamily="34" charset="0"/>
              </a:rPr>
              <a:t>öffnen</a:t>
            </a:r>
            <a:endParaRPr lang="fr-FR" sz="1800" b="1" dirty="0">
              <a:latin typeface="Candara" panose="020E05020303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14</a:t>
            </a:fld>
            <a:endParaRPr lang="fr-CH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82F9702-2E1A-40AC-BFD7-9DBBE56E3CD6}"/>
              </a:ext>
            </a:extLst>
          </p:cNvPr>
          <p:cNvSpPr/>
          <p:nvPr/>
        </p:nvSpPr>
        <p:spPr>
          <a:xfrm>
            <a:off x="6228184" y="980728"/>
            <a:ext cx="720080" cy="1440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A9FFDE20-B380-4D85-8302-8F8CEC83A36A}"/>
              </a:ext>
            </a:extLst>
          </p:cNvPr>
          <p:cNvSpPr/>
          <p:nvPr/>
        </p:nvSpPr>
        <p:spPr>
          <a:xfrm>
            <a:off x="179512" y="823378"/>
            <a:ext cx="1368152" cy="37804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CA5A3AD8-6AB0-4B5B-9314-8CA4804606CD}"/>
              </a:ext>
            </a:extLst>
          </p:cNvPr>
          <p:cNvSpPr/>
          <p:nvPr/>
        </p:nvSpPr>
        <p:spPr>
          <a:xfrm>
            <a:off x="2215916" y="2060848"/>
            <a:ext cx="1204568" cy="46807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AB34F2C-4318-493D-BEB8-CBD77F6CC966}"/>
              </a:ext>
            </a:extLst>
          </p:cNvPr>
          <p:cNvSpPr/>
          <p:nvPr/>
        </p:nvSpPr>
        <p:spPr>
          <a:xfrm>
            <a:off x="464166" y="5368366"/>
            <a:ext cx="2242701" cy="28821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CA66A74C-FD36-4B97-9032-506E054C2801}"/>
              </a:ext>
            </a:extLst>
          </p:cNvPr>
          <p:cNvSpPr/>
          <p:nvPr/>
        </p:nvSpPr>
        <p:spPr>
          <a:xfrm>
            <a:off x="6372200" y="5346191"/>
            <a:ext cx="720080" cy="373407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363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894F90-559A-404B-AA1F-519248354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5.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suchen</a:t>
            </a:r>
            <a:r>
              <a:rPr lang="fr-FR" sz="1800" b="1" dirty="0">
                <a:latin typeface="Candara" panose="020E0502030303020204" pitchFamily="34" charset="0"/>
              </a:rPr>
              <a:t> und </a:t>
            </a:r>
            <a:r>
              <a:rPr lang="fr-FR" sz="1800" b="1" dirty="0" err="1">
                <a:latin typeface="Candara" panose="020E0502030303020204" pitchFamily="34" charset="0"/>
              </a:rPr>
              <a:t>öffnen</a:t>
            </a:r>
            <a:endParaRPr lang="de-DE" sz="18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105FCF3-9A3D-4EE6-8E11-D461EDF62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Candara" panose="020E0502030303020204" pitchFamily="34" charset="0"/>
              </a:rPr>
              <a:t>ACHTUNG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Wird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der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Flächenantrag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geschlossen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und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soll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dann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erneut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geöffnet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werden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,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dann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muss dies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über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die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Tabelle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 “</a:t>
            </a:r>
            <a:r>
              <a:rPr lang="en-US" sz="2000" b="1" dirty="0" err="1">
                <a:solidFill>
                  <a:schemeClr val="accent4"/>
                </a:solidFill>
                <a:latin typeface="Candara" panose="020E0502030303020204" pitchFamily="34" charset="0"/>
              </a:rPr>
              <a:t>Meine</a:t>
            </a:r>
            <a:r>
              <a:rPr lang="en-US" sz="2000" b="1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chemeClr val="accent4"/>
                </a:solidFill>
                <a:latin typeface="Candara" panose="020E0502030303020204" pitchFamily="34" charset="0"/>
              </a:rPr>
              <a:t>Verwaltungsvorgänge</a:t>
            </a:r>
            <a:r>
              <a:rPr lang="en-US" sz="2000" b="1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sz="2000" b="1" dirty="0" err="1">
                <a:solidFill>
                  <a:schemeClr val="accent4"/>
                </a:solidFill>
                <a:latin typeface="Candara" panose="020E0502030303020204" pitchFamily="34" charset="0"/>
              </a:rPr>
              <a:t>verfolgen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” </a:t>
            </a:r>
            <a:r>
              <a:rPr lang="en-US" sz="2000" dirty="0" err="1">
                <a:solidFill>
                  <a:schemeClr val="accent4"/>
                </a:solidFill>
                <a:latin typeface="Candara" panose="020E0502030303020204" pitchFamily="34" charset="0"/>
              </a:rPr>
              <a:t>geschehen</a:t>
            </a:r>
            <a:r>
              <a:rPr lang="en-US" sz="2000" dirty="0">
                <a:solidFill>
                  <a:schemeClr val="accent4"/>
                </a:solidFill>
                <a:latin typeface="Candara" panose="020E0502030303020204" pitchFamily="34" charset="0"/>
              </a:rPr>
              <a:t>.</a:t>
            </a:r>
          </a:p>
          <a:p>
            <a:pPr marL="0" indent="0">
              <a:buNone/>
            </a:pPr>
            <a:endParaRPr lang="en-US" sz="2000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de-DE" sz="2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A28FD95-D860-4473-B05E-D1F221381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15</a:t>
            </a:fld>
            <a:endParaRPr lang="fr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9AAA8D4-79AB-4FA3-9F73-EBB0EE531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894529"/>
            <a:ext cx="7012715" cy="3517213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5457EEC7-14B8-4F99-8F7D-C07DCA069C96}"/>
              </a:ext>
            </a:extLst>
          </p:cNvPr>
          <p:cNvSpPr/>
          <p:nvPr/>
        </p:nvSpPr>
        <p:spPr>
          <a:xfrm>
            <a:off x="6533620" y="6045395"/>
            <a:ext cx="360040" cy="14401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B2A279C9-9593-4646-8E23-69BE0389873E}"/>
              </a:ext>
            </a:extLst>
          </p:cNvPr>
          <p:cNvSpPr/>
          <p:nvPr/>
        </p:nvSpPr>
        <p:spPr>
          <a:xfrm>
            <a:off x="914044" y="6045395"/>
            <a:ext cx="936104" cy="144016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678FF81-1AFF-4775-9C56-E925E3C629A7}"/>
              </a:ext>
            </a:extLst>
          </p:cNvPr>
          <p:cNvSpPr/>
          <p:nvPr/>
        </p:nvSpPr>
        <p:spPr>
          <a:xfrm>
            <a:off x="755576" y="4725144"/>
            <a:ext cx="2880320" cy="28803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60DBB16A-E3C3-45C6-8A2F-CECF43E9C207}"/>
              </a:ext>
            </a:extLst>
          </p:cNvPr>
          <p:cNvSpPr/>
          <p:nvPr/>
        </p:nvSpPr>
        <p:spPr>
          <a:xfrm>
            <a:off x="4011864" y="6045395"/>
            <a:ext cx="360040" cy="147587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8487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b="1" dirty="0">
              <a:latin typeface="Candara" panose="020E05020303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16</a:t>
            </a:fld>
            <a:endParaRPr lang="fr-CH" dirty="0"/>
          </a:p>
        </p:txBody>
      </p:sp>
      <p:sp>
        <p:nvSpPr>
          <p:cNvPr id="5" name="Textfeld 4"/>
          <p:cNvSpPr txBox="1"/>
          <p:nvPr/>
        </p:nvSpPr>
        <p:spPr>
          <a:xfrm>
            <a:off x="7092280" y="1340768"/>
            <a:ext cx="158340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188050B-0A83-4FEB-A306-4992E3480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166" y="980729"/>
            <a:ext cx="8487834" cy="4550126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D26F7941-8CCA-412D-BB79-D941CC47C0D9}"/>
              </a:ext>
            </a:extLst>
          </p:cNvPr>
          <p:cNvSpPr/>
          <p:nvPr/>
        </p:nvSpPr>
        <p:spPr>
          <a:xfrm>
            <a:off x="488567" y="1394774"/>
            <a:ext cx="1024275" cy="324036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663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17</a:t>
            </a:fld>
            <a:endParaRPr lang="fr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91" y="836712"/>
            <a:ext cx="3656246" cy="126737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395536" y="2104089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Auswahl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des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Betriebs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Mehrere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Betriebe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bei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den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Beratern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984378"/>
            <a:ext cx="8677697" cy="145694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23528" y="4441321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Änderungen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der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Angaben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des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Antragsstellers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erfolgen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im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separaten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Vorgang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“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Erzeugerkartei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Landwirtschaft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und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Weinbau</a:t>
            </a:r>
            <a:r>
              <a:rPr lang="en-US" dirty="0">
                <a:solidFill>
                  <a:schemeClr val="accent4"/>
                </a:solidFill>
                <a:latin typeface="+mj-lt"/>
              </a:rPr>
              <a:t>”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18650F5-3EC2-403B-8B04-163B0DA6AA9C}"/>
              </a:ext>
            </a:extLst>
          </p:cNvPr>
          <p:cNvSpPr/>
          <p:nvPr/>
        </p:nvSpPr>
        <p:spPr>
          <a:xfrm>
            <a:off x="395536" y="1700808"/>
            <a:ext cx="1728192" cy="133934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>
            <a:solidFill>
              <a:schemeClr val="accent3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12E36B7-770F-4A6D-93BE-699730BFD5B5}"/>
              </a:ext>
            </a:extLst>
          </p:cNvPr>
          <p:cNvSpPr/>
          <p:nvPr/>
        </p:nvSpPr>
        <p:spPr>
          <a:xfrm>
            <a:off x="179512" y="3212976"/>
            <a:ext cx="432048" cy="15849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EEB8290A-D86A-4A86-BA6A-A9EE172AF671}"/>
              </a:ext>
            </a:extLst>
          </p:cNvPr>
          <p:cNvSpPr/>
          <p:nvPr/>
        </p:nvSpPr>
        <p:spPr>
          <a:xfrm>
            <a:off x="290247" y="1287445"/>
            <a:ext cx="1800200" cy="28803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831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18</a:t>
            </a:fld>
            <a:endParaRPr lang="fr-CH" dirty="0"/>
          </a:p>
        </p:txBody>
      </p:sp>
      <p:sp>
        <p:nvSpPr>
          <p:cNvPr id="5" name="Textfeld 4"/>
          <p:cNvSpPr txBox="1"/>
          <p:nvPr/>
        </p:nvSpPr>
        <p:spPr>
          <a:xfrm>
            <a:off x="883026" y="5657318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  <a:latin typeface="Cambria" panose="02040503050406030204" pitchFamily="18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Das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Formular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passt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sich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der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jeweiligen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Auswahl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an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0D83534-2033-4D75-8EF2-01F349C3B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607" y="1126200"/>
            <a:ext cx="8042645" cy="432048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4D81E966-3527-4EC1-A7D1-A8F9F6B1549B}"/>
              </a:ext>
            </a:extLst>
          </p:cNvPr>
          <p:cNvSpPr/>
          <p:nvPr/>
        </p:nvSpPr>
        <p:spPr>
          <a:xfrm>
            <a:off x="5364088" y="1484760"/>
            <a:ext cx="3240360" cy="360064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solidFill>
                  <a:schemeClr val="accent3"/>
                </a:solidFill>
              </a:ln>
              <a:solidFill>
                <a:schemeClr val="accent3"/>
              </a:solidFill>
            </a:endParaRP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54534F15-99F3-474E-BF5F-71D2180D99DD}"/>
              </a:ext>
            </a:extLst>
          </p:cNvPr>
          <p:cNvSpPr/>
          <p:nvPr/>
        </p:nvSpPr>
        <p:spPr>
          <a:xfrm>
            <a:off x="731087" y="1772792"/>
            <a:ext cx="2184729" cy="36006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450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en-US" sz="1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19</a:t>
            </a:fld>
            <a:endParaRPr lang="fr-CH" dirty="0"/>
          </a:p>
        </p:txBody>
      </p:sp>
      <p:sp>
        <p:nvSpPr>
          <p:cNvPr id="6" name="Ellipse 5"/>
          <p:cNvSpPr/>
          <p:nvPr/>
        </p:nvSpPr>
        <p:spPr>
          <a:xfrm>
            <a:off x="3419872" y="1218806"/>
            <a:ext cx="709228" cy="5760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Ellipse 6"/>
          <p:cNvSpPr/>
          <p:nvPr/>
        </p:nvSpPr>
        <p:spPr>
          <a:xfrm>
            <a:off x="3419872" y="2564904"/>
            <a:ext cx="709228" cy="6480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lipse 7"/>
          <p:cNvSpPr/>
          <p:nvPr/>
        </p:nvSpPr>
        <p:spPr>
          <a:xfrm>
            <a:off x="3491880" y="3983010"/>
            <a:ext cx="709228" cy="7200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feld 8"/>
          <p:cNvSpPr txBox="1"/>
          <p:nvPr/>
        </p:nvSpPr>
        <p:spPr>
          <a:xfrm>
            <a:off x="4463141" y="12234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Noch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nicht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ausgefüllt</a:t>
            </a:r>
            <a:endParaRPr lang="en-US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555504" y="265997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Ausgefüllt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,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kein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Fehler</a:t>
            </a:r>
            <a:endParaRPr lang="en-US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4548150" y="4188541"/>
            <a:ext cx="4344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Fehler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vorhanden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, das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Abschließen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 des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Vorgangs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ist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nicht</a:t>
            </a:r>
            <a:r>
              <a:rPr lang="en-US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möglich</a:t>
            </a:r>
            <a:endParaRPr lang="en-US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4644008" y="545452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Hinweis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vorhanden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</p:txBody>
      </p:sp>
      <p:pic>
        <p:nvPicPr>
          <p:cNvPr id="15" name="Inhaltsplatzhalter 14">
            <a:extLst>
              <a:ext uri="{FF2B5EF4-FFF2-40B4-BE49-F238E27FC236}">
                <a16:creationId xmlns:a16="http://schemas.microsoft.com/office/drawing/2014/main" id="{682DA438-7578-4C4E-80F0-E3C4115CA6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556" y="836712"/>
            <a:ext cx="2604360" cy="5400576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103473"/>
            <a:ext cx="834491" cy="73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026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3B5770-6CC4-40BA-B8CC-E93F8672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Einleitung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B602E3-892C-4344-887E-4EB3FCFEA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Ab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diesem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Jahr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u="sng" dirty="0" err="1">
                <a:solidFill>
                  <a:schemeClr val="accent4"/>
                </a:solidFill>
                <a:latin typeface="Candara" panose="020E0502030303020204" pitchFamily="34" charset="0"/>
              </a:rPr>
              <a:t>nur</a:t>
            </a:r>
            <a:r>
              <a:rPr lang="en-US" u="sng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u="sng" dirty="0" err="1">
                <a:solidFill>
                  <a:schemeClr val="accent4"/>
                </a:solidFill>
                <a:latin typeface="Candara" panose="020E0502030303020204" pitchFamily="34" charset="0"/>
              </a:rPr>
              <a:t>noch</a:t>
            </a:r>
            <a:r>
              <a:rPr lang="en-US" u="sng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u="sng" dirty="0" err="1">
                <a:solidFill>
                  <a:schemeClr val="accent4"/>
                </a:solidFill>
                <a:latin typeface="Candara" panose="020E0502030303020204" pitchFamily="34" charset="0"/>
              </a:rPr>
              <a:t>elektronischer</a:t>
            </a:r>
            <a:r>
              <a:rPr lang="en-US" u="sng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u="sng" dirty="0" err="1">
                <a:solidFill>
                  <a:schemeClr val="accent4"/>
                </a:solidFill>
                <a:latin typeface="Candara" panose="020E0502030303020204" pitchFamily="34" charset="0"/>
              </a:rPr>
              <a:t>Flächenantrag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via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MyGuichet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.</a:t>
            </a:r>
          </a:p>
          <a:p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Voraussetzungen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, um den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Flächenantrag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online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zu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erstellen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: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DE" sz="1600" u="sng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Luxtrust - Neues Fenster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LuxTrust</a:t>
            </a:r>
            <a:r>
              <a:rPr lang="de-DE" sz="1600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-Zertifikat für den Zugang zu MyGuichet.lu,</a:t>
            </a:r>
            <a:endParaRPr lang="de-DE" sz="1400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DE" sz="1600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Einrichten eines beruflichen Bereichs in MyGuichet.lu,</a:t>
            </a:r>
            <a:endParaRPr lang="de-DE" sz="1400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de-DE" sz="1600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Eingabe des Aktivierungscodes zur Verknüpfung des beruflichen Bereichs an die Antragsdaten. Erstnutzer bekommen diesen Code kurz vor Freischaltung der Formulare zugestellt. Bereits aktivierte Codes behalten ihre Gültigkeit.</a:t>
            </a:r>
            <a:endParaRPr lang="de-DE" sz="1400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Symbol" panose="05050102010706020507" pitchFamily="18" charset="2"/>
              <a:buChar char="-"/>
            </a:pPr>
            <a:endParaRPr lang="en-US" dirty="0">
              <a:solidFill>
                <a:schemeClr val="accent4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32CFD6-6EAD-40B8-8A04-B1B824536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9252388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20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F2A1DC6-CF9E-4883-9866-18598CED9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76412"/>
            <a:ext cx="8620125" cy="330517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5EC8FB84-6ADF-410D-AEA2-8EDC8FFE3574}"/>
              </a:ext>
            </a:extLst>
          </p:cNvPr>
          <p:cNvSpPr/>
          <p:nvPr/>
        </p:nvSpPr>
        <p:spPr>
          <a:xfrm>
            <a:off x="5724128" y="2276872"/>
            <a:ext cx="2303860" cy="144016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676DB02B-9FC2-47F7-97B8-C88A8563955A}"/>
              </a:ext>
            </a:extLst>
          </p:cNvPr>
          <p:cNvSpPr/>
          <p:nvPr/>
        </p:nvSpPr>
        <p:spPr>
          <a:xfrm>
            <a:off x="261937" y="2420888"/>
            <a:ext cx="1717775" cy="288056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6416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21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662353"/>
            <a:ext cx="5463703" cy="6195647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7A286B78-65CD-4AF5-8C52-B9727E4954EC}"/>
              </a:ext>
            </a:extLst>
          </p:cNvPr>
          <p:cNvSpPr/>
          <p:nvPr/>
        </p:nvSpPr>
        <p:spPr>
          <a:xfrm>
            <a:off x="3779912" y="764704"/>
            <a:ext cx="28803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3C5F1BC-7EF4-46CD-AC5C-E9BB503A6897}"/>
              </a:ext>
            </a:extLst>
          </p:cNvPr>
          <p:cNvSpPr/>
          <p:nvPr/>
        </p:nvSpPr>
        <p:spPr>
          <a:xfrm>
            <a:off x="6156176" y="908720"/>
            <a:ext cx="79208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D2E60279-3760-4EF4-8BFF-976846525E44}"/>
              </a:ext>
            </a:extLst>
          </p:cNvPr>
          <p:cNvSpPr/>
          <p:nvPr/>
        </p:nvSpPr>
        <p:spPr>
          <a:xfrm>
            <a:off x="1547664" y="1121346"/>
            <a:ext cx="1224136" cy="21602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1759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22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703D835-D1DE-489D-BCB0-8BCF6F43BF8B}"/>
              </a:ext>
            </a:extLst>
          </p:cNvPr>
          <p:cNvSpPr/>
          <p:nvPr/>
        </p:nvSpPr>
        <p:spPr>
          <a:xfrm>
            <a:off x="3851920" y="836712"/>
            <a:ext cx="432048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BA08547-4395-4E11-9A18-1FDCF51189C2}"/>
              </a:ext>
            </a:extLst>
          </p:cNvPr>
          <p:cNvSpPr/>
          <p:nvPr/>
        </p:nvSpPr>
        <p:spPr>
          <a:xfrm>
            <a:off x="6948264" y="980728"/>
            <a:ext cx="1079724" cy="360040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2D4431C-A671-4DD8-9640-EA5FA04F6436}"/>
              </a:ext>
            </a:extLst>
          </p:cNvPr>
          <p:cNvSpPr/>
          <p:nvPr/>
        </p:nvSpPr>
        <p:spPr>
          <a:xfrm>
            <a:off x="3779912" y="4365104"/>
            <a:ext cx="2232248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DBCEC346-EACA-4FA0-B154-BAC325B60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731" y="764704"/>
            <a:ext cx="7869717" cy="5870673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6129F060-36F7-4A04-AFAE-7DCB35A17181}"/>
              </a:ext>
            </a:extLst>
          </p:cNvPr>
          <p:cNvSpPr/>
          <p:nvPr/>
        </p:nvSpPr>
        <p:spPr>
          <a:xfrm>
            <a:off x="5868144" y="1124744"/>
            <a:ext cx="23042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2751542C-3E5B-45FE-97D5-DAA8A6DAD7D4}"/>
              </a:ext>
            </a:extLst>
          </p:cNvPr>
          <p:cNvSpPr/>
          <p:nvPr/>
        </p:nvSpPr>
        <p:spPr>
          <a:xfrm>
            <a:off x="734012" y="1340768"/>
            <a:ext cx="2304256" cy="28463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6167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23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8DBF9BE-FEB6-44F1-865B-66D1B593C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23975"/>
            <a:ext cx="8210550" cy="4210050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93448B5E-2D53-4C2D-9AD5-85BFE5B2C2C6}"/>
              </a:ext>
            </a:extLst>
          </p:cNvPr>
          <p:cNvSpPr/>
          <p:nvPr/>
        </p:nvSpPr>
        <p:spPr>
          <a:xfrm>
            <a:off x="395536" y="1314450"/>
            <a:ext cx="2232248" cy="28463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C828730-0B1F-4A1A-9281-62BE9B7D0EA3}"/>
              </a:ext>
            </a:extLst>
          </p:cNvPr>
          <p:cNvSpPr/>
          <p:nvPr/>
        </p:nvSpPr>
        <p:spPr>
          <a:xfrm>
            <a:off x="611560" y="4149080"/>
            <a:ext cx="216024" cy="21602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C057E3F-8272-4DB5-97A2-D36565BF0E8F}"/>
              </a:ext>
            </a:extLst>
          </p:cNvPr>
          <p:cNvSpPr/>
          <p:nvPr/>
        </p:nvSpPr>
        <p:spPr>
          <a:xfrm>
            <a:off x="6624228" y="4164310"/>
            <a:ext cx="504056" cy="20079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6416CEBF-FDDB-4909-84BB-C3AD52029BCC}"/>
              </a:ext>
            </a:extLst>
          </p:cNvPr>
          <p:cNvSpPr/>
          <p:nvPr/>
        </p:nvSpPr>
        <p:spPr>
          <a:xfrm>
            <a:off x="6624228" y="4428864"/>
            <a:ext cx="504056" cy="200794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7486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24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92C08A4-097D-4262-BECD-AB05459207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764704"/>
            <a:ext cx="6162675" cy="5976664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1207AF21-2F61-4F3D-948F-169F704C9237}"/>
              </a:ext>
            </a:extLst>
          </p:cNvPr>
          <p:cNvSpPr/>
          <p:nvPr/>
        </p:nvSpPr>
        <p:spPr>
          <a:xfrm>
            <a:off x="627360" y="764704"/>
            <a:ext cx="3168352" cy="21602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4984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25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6589E34-97F0-4B83-BE9F-96E24CCD7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176337"/>
            <a:ext cx="7915275" cy="4505325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F0D7F2BA-E1DA-4E98-96CA-A167E2EBD466}"/>
              </a:ext>
            </a:extLst>
          </p:cNvPr>
          <p:cNvSpPr/>
          <p:nvPr/>
        </p:nvSpPr>
        <p:spPr>
          <a:xfrm>
            <a:off x="467544" y="1115299"/>
            <a:ext cx="2581622" cy="28803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D9BD6D4-28C2-43B7-B16C-0F4E1393AEDA}"/>
              </a:ext>
            </a:extLst>
          </p:cNvPr>
          <p:cNvSpPr/>
          <p:nvPr/>
        </p:nvSpPr>
        <p:spPr>
          <a:xfrm>
            <a:off x="4355975" y="2636912"/>
            <a:ext cx="432048" cy="360040"/>
          </a:xfrm>
          <a:prstGeom prst="rect">
            <a:avLst/>
          </a:prstGeom>
          <a:solidFill>
            <a:srgbClr val="F6F6A8"/>
          </a:solidFill>
          <a:ln>
            <a:solidFill>
              <a:srgbClr val="F6F6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FA110C4-0230-4BCC-8129-C5CB96968CD4}"/>
              </a:ext>
            </a:extLst>
          </p:cNvPr>
          <p:cNvSpPr/>
          <p:nvPr/>
        </p:nvSpPr>
        <p:spPr>
          <a:xfrm>
            <a:off x="2411760" y="5085184"/>
            <a:ext cx="5544616" cy="432048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28D3FB1C-EBE6-4CFB-89D5-A85C320F657E}"/>
              </a:ext>
            </a:extLst>
          </p:cNvPr>
          <p:cNvSpPr/>
          <p:nvPr/>
        </p:nvSpPr>
        <p:spPr>
          <a:xfrm>
            <a:off x="2267744" y="4005064"/>
            <a:ext cx="576064" cy="288032"/>
          </a:xfrm>
          <a:prstGeom prst="rect">
            <a:avLst/>
          </a:prstGeom>
          <a:solidFill>
            <a:srgbClr val="F6F6A8"/>
          </a:solidFill>
          <a:ln>
            <a:solidFill>
              <a:srgbClr val="F6F6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7045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26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87DF56-154D-40B6-9F9B-94FA5EDFE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3" y="836712"/>
            <a:ext cx="6712992" cy="5906988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ACA33DC-16A3-4AF4-B971-54A6FC4F7A6A}"/>
              </a:ext>
            </a:extLst>
          </p:cNvPr>
          <p:cNvSpPr/>
          <p:nvPr/>
        </p:nvSpPr>
        <p:spPr>
          <a:xfrm>
            <a:off x="539552" y="764704"/>
            <a:ext cx="2592288" cy="28803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289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27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3518DFD-4101-4EA1-8E3F-7E6D09490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28800"/>
            <a:ext cx="7934325" cy="3075806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7FD32BD3-966A-4CE7-8198-789B07CD59BA}"/>
              </a:ext>
            </a:extLst>
          </p:cNvPr>
          <p:cNvSpPr/>
          <p:nvPr/>
        </p:nvSpPr>
        <p:spPr>
          <a:xfrm>
            <a:off x="539551" y="1592796"/>
            <a:ext cx="2304257" cy="28803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8040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28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17509C2-3A26-4480-9FC5-5DBC5591F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3" y="846712"/>
            <a:ext cx="5518571" cy="5901749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0BE2146D-FE78-4D2C-A543-FD10C77FF503}"/>
              </a:ext>
            </a:extLst>
          </p:cNvPr>
          <p:cNvSpPr/>
          <p:nvPr/>
        </p:nvSpPr>
        <p:spPr>
          <a:xfrm>
            <a:off x="611560" y="764704"/>
            <a:ext cx="2406924" cy="360040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756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29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B428C6B-17F5-4970-8E29-BDB0C1DB8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92696"/>
            <a:ext cx="5752940" cy="5873799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33A5CDB-6870-4037-ABB5-42379AC5B88F}"/>
              </a:ext>
            </a:extLst>
          </p:cNvPr>
          <p:cNvSpPr/>
          <p:nvPr/>
        </p:nvSpPr>
        <p:spPr>
          <a:xfrm>
            <a:off x="539552" y="673299"/>
            <a:ext cx="2520280" cy="23542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328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5306D8-B4AA-40E9-9B41-6000F1B42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>
                <a:latin typeface="Candara" panose="020E0502030303020204" pitchFamily="34" charset="0"/>
              </a:rPr>
              <a:t>Aufteilung</a:t>
            </a:r>
            <a:endParaRPr lang="de-DE" dirty="0">
              <a:latin typeface="Candara" panose="020E0502030303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9132410-2FBC-4F99-9E3B-54858E56E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>
                <a:latin typeface="Candara" panose="020E0502030303020204" pitchFamily="34" charset="0"/>
              </a:rPr>
              <a:t>1. </a:t>
            </a:r>
            <a:r>
              <a:rPr lang="fr-FR" sz="2000" dirty="0" err="1">
                <a:latin typeface="Candara" panose="020E0502030303020204" pitchFamily="34" charset="0"/>
              </a:rPr>
              <a:t>LuxTrust</a:t>
            </a:r>
            <a:r>
              <a:rPr lang="fr-FR" sz="2000" dirty="0">
                <a:latin typeface="Candara" panose="020E0502030303020204" pitchFamily="34" charset="0"/>
              </a:rPr>
              <a:t>- </a:t>
            </a:r>
            <a:r>
              <a:rPr lang="fr-FR" sz="2000" dirty="0" err="1">
                <a:latin typeface="Candara" panose="020E0502030303020204" pitchFamily="34" charset="0"/>
              </a:rPr>
              <a:t>Zertifikat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2. </a:t>
            </a:r>
            <a:r>
              <a:rPr lang="fr-FR" sz="2000" dirty="0" err="1">
                <a:latin typeface="Candara" panose="020E0502030303020204" pitchFamily="34" charset="0"/>
              </a:rPr>
              <a:t>Anmeldung</a:t>
            </a:r>
            <a:r>
              <a:rPr lang="fr-FR" sz="2000" dirty="0">
                <a:latin typeface="Candara" panose="020E0502030303020204" pitchFamily="34" charset="0"/>
              </a:rPr>
              <a:t> in MyGuichet.lu</a:t>
            </a:r>
          </a:p>
          <a:p>
            <a:r>
              <a:rPr lang="fr-FR" sz="2000" dirty="0">
                <a:latin typeface="Candara" panose="020E0502030303020204" pitchFamily="34" charset="0"/>
              </a:rPr>
              <a:t>3. </a:t>
            </a:r>
            <a:r>
              <a:rPr lang="fr-FR" sz="2000" dirty="0" err="1">
                <a:latin typeface="Candara" panose="020E0502030303020204" pitchFamily="34" charset="0"/>
              </a:rPr>
              <a:t>Einrichten</a:t>
            </a:r>
            <a:r>
              <a:rPr lang="fr-FR" sz="2000" dirty="0">
                <a:latin typeface="Candara" panose="020E0502030303020204" pitchFamily="34" charset="0"/>
              </a:rPr>
              <a:t> des </a:t>
            </a:r>
            <a:r>
              <a:rPr lang="fr-FR" sz="2000" dirty="0" err="1">
                <a:latin typeface="Candara" panose="020E0502030303020204" pitchFamily="34" charset="0"/>
              </a:rPr>
              <a:t>beruflichen</a:t>
            </a:r>
            <a:r>
              <a:rPr lang="fr-FR" sz="2000" dirty="0">
                <a:latin typeface="Candara" panose="020E0502030303020204" pitchFamily="34" charset="0"/>
              </a:rPr>
              <a:t> </a:t>
            </a:r>
            <a:r>
              <a:rPr lang="fr-FR" sz="2000" dirty="0" err="1">
                <a:latin typeface="Candara" panose="020E0502030303020204" pitchFamily="34" charset="0"/>
              </a:rPr>
              <a:t>Bereichs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4. </a:t>
            </a:r>
            <a:r>
              <a:rPr lang="fr-FR" sz="2000" dirty="0" err="1">
                <a:latin typeface="Candara" panose="020E0502030303020204" pitchFamily="34" charset="0"/>
              </a:rPr>
              <a:t>Eingabe</a:t>
            </a:r>
            <a:r>
              <a:rPr lang="fr-FR" sz="2000" dirty="0">
                <a:latin typeface="Candara" panose="020E0502030303020204" pitchFamily="34" charset="0"/>
              </a:rPr>
              <a:t> des </a:t>
            </a:r>
            <a:r>
              <a:rPr lang="fr-FR" sz="2000" dirty="0" err="1">
                <a:latin typeface="Candara" panose="020E0502030303020204" pitchFamily="34" charset="0"/>
              </a:rPr>
              <a:t>Aktivierungscodes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5. </a:t>
            </a:r>
            <a:r>
              <a:rPr lang="fr-FR" sz="2000" dirty="0" err="1">
                <a:latin typeface="Candara" panose="020E0502030303020204" pitchFamily="34" charset="0"/>
              </a:rPr>
              <a:t>Flächenantrag</a:t>
            </a:r>
            <a:r>
              <a:rPr lang="fr-FR" sz="2000" dirty="0">
                <a:latin typeface="Candara" panose="020E0502030303020204" pitchFamily="34" charset="0"/>
              </a:rPr>
              <a:t> </a:t>
            </a:r>
            <a:r>
              <a:rPr lang="fr-FR" sz="2000" dirty="0" err="1">
                <a:latin typeface="Candara" panose="020E0502030303020204" pitchFamily="34" charset="0"/>
              </a:rPr>
              <a:t>suchen</a:t>
            </a:r>
            <a:r>
              <a:rPr lang="fr-FR" sz="2000" dirty="0">
                <a:latin typeface="Candara" panose="020E0502030303020204" pitchFamily="34" charset="0"/>
              </a:rPr>
              <a:t> und </a:t>
            </a:r>
            <a:r>
              <a:rPr lang="fr-FR" sz="2000" dirty="0" err="1">
                <a:latin typeface="Candara" panose="020E0502030303020204" pitchFamily="34" charset="0"/>
              </a:rPr>
              <a:t>öffnen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6. </a:t>
            </a:r>
            <a:r>
              <a:rPr lang="fr-FR" sz="2000" dirty="0" err="1">
                <a:latin typeface="Candara" panose="020E0502030303020204" pitchFamily="34" charset="0"/>
              </a:rPr>
              <a:t>Flächenantrag</a:t>
            </a:r>
            <a:r>
              <a:rPr lang="fr-FR" sz="2000" dirty="0">
                <a:latin typeface="Candara" panose="020E0502030303020204" pitchFamily="34" charset="0"/>
              </a:rPr>
              <a:t> </a:t>
            </a:r>
            <a:r>
              <a:rPr lang="fr-FR" sz="2000" dirty="0" err="1">
                <a:latin typeface="Candara" panose="020E0502030303020204" pitchFamily="34" charset="0"/>
              </a:rPr>
              <a:t>ausfüllen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7. </a:t>
            </a:r>
            <a:r>
              <a:rPr lang="fr-FR" sz="2000" dirty="0" err="1">
                <a:latin typeface="Candara" panose="020E0502030303020204" pitchFamily="34" charset="0"/>
              </a:rPr>
              <a:t>Weinbaukarteierhebung</a:t>
            </a:r>
            <a:r>
              <a:rPr lang="fr-FR" sz="2000" dirty="0">
                <a:latin typeface="Candara" panose="020E0502030303020204" pitchFamily="34" charset="0"/>
              </a:rPr>
              <a:t> </a:t>
            </a:r>
            <a:r>
              <a:rPr lang="fr-FR" sz="2000" dirty="0" err="1">
                <a:latin typeface="Candara" panose="020E0502030303020204" pitchFamily="34" charset="0"/>
              </a:rPr>
              <a:t>ausfüllen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8. </a:t>
            </a:r>
            <a:r>
              <a:rPr lang="fr-FR" sz="2000" dirty="0" err="1">
                <a:latin typeface="Candara" panose="020E0502030303020204" pitchFamily="34" charset="0"/>
              </a:rPr>
              <a:t>Vorgang</a:t>
            </a:r>
            <a:r>
              <a:rPr lang="fr-FR" sz="2000" dirty="0">
                <a:latin typeface="Candara" panose="020E0502030303020204" pitchFamily="34" charset="0"/>
              </a:rPr>
              <a:t> </a:t>
            </a:r>
            <a:r>
              <a:rPr lang="fr-FR" sz="2000" dirty="0" err="1">
                <a:latin typeface="Candara" panose="020E0502030303020204" pitchFamily="34" charset="0"/>
              </a:rPr>
              <a:t>abschließen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9. </a:t>
            </a:r>
            <a:r>
              <a:rPr lang="fr-FR" sz="2000" dirty="0" err="1">
                <a:latin typeface="Candara" panose="020E0502030303020204" pitchFamily="34" charset="0"/>
              </a:rPr>
              <a:t>Übermittlung</a:t>
            </a:r>
            <a:r>
              <a:rPr lang="fr-FR" sz="2000" dirty="0">
                <a:latin typeface="Candara" panose="020E0502030303020204" pitchFamily="34" charset="0"/>
              </a:rPr>
              <a:t> des </a:t>
            </a:r>
            <a:r>
              <a:rPr lang="fr-FR" sz="2000" dirty="0" err="1">
                <a:latin typeface="Candara" panose="020E0502030303020204" pitchFamily="34" charset="0"/>
              </a:rPr>
              <a:t>Vorgangs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10. </a:t>
            </a:r>
            <a:r>
              <a:rPr lang="fr-FR" sz="2000" dirty="0" err="1">
                <a:latin typeface="Candara" panose="020E0502030303020204" pitchFamily="34" charset="0"/>
              </a:rPr>
              <a:t>Hilfestellungen</a:t>
            </a:r>
            <a:endParaRPr lang="fr-FR" sz="2000" dirty="0">
              <a:latin typeface="Candara" panose="020E0502030303020204" pitchFamily="34" charset="0"/>
            </a:endParaRPr>
          </a:p>
          <a:p>
            <a:r>
              <a:rPr lang="fr-FR" sz="2000" dirty="0">
                <a:latin typeface="Candara" panose="020E0502030303020204" pitchFamily="34" charset="0"/>
              </a:rPr>
              <a:t>11. Termine</a:t>
            </a:r>
          </a:p>
          <a:p>
            <a:r>
              <a:rPr lang="fr-FR" sz="2000" dirty="0">
                <a:latin typeface="Candara" panose="020E0502030303020204" pitchFamily="34" charset="0"/>
              </a:rPr>
              <a:t>12. </a:t>
            </a:r>
            <a:r>
              <a:rPr lang="fr-FR" sz="2000" dirty="0" err="1">
                <a:latin typeface="Candara" panose="020E0502030303020204" pitchFamily="34" charset="0"/>
              </a:rPr>
              <a:t>Kontakte</a:t>
            </a:r>
            <a:endParaRPr lang="fr-FR" sz="2000" dirty="0">
              <a:latin typeface="Candara" panose="020E0502030303020204" pitchFamily="34" charset="0"/>
            </a:endParaRP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FBB9BB6-D44B-4BCA-9252-3DB67947E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128237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30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0E95AEF-62BD-4A06-AF65-1A4AC20B7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76300"/>
            <a:ext cx="7896225" cy="5981700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0FF62FFB-6D24-40AF-A046-699FCFEEF4C3}"/>
              </a:ext>
            </a:extLst>
          </p:cNvPr>
          <p:cNvSpPr/>
          <p:nvPr/>
        </p:nvSpPr>
        <p:spPr>
          <a:xfrm>
            <a:off x="323528" y="876300"/>
            <a:ext cx="1872208" cy="21602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2063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31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4B67C89-7EA3-478F-BBA6-D7D0D1BAE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195387"/>
            <a:ext cx="7877175" cy="4753893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D4A49763-484F-4235-A804-E4FE62B666EF}"/>
              </a:ext>
            </a:extLst>
          </p:cNvPr>
          <p:cNvSpPr/>
          <p:nvPr/>
        </p:nvSpPr>
        <p:spPr>
          <a:xfrm>
            <a:off x="531217" y="1195387"/>
            <a:ext cx="1664519" cy="22557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1624685-D9CA-41C1-8F7A-A576EE8D3C61}"/>
              </a:ext>
            </a:extLst>
          </p:cNvPr>
          <p:cNvSpPr txBox="1"/>
          <p:nvPr/>
        </p:nvSpPr>
        <p:spPr>
          <a:xfrm>
            <a:off x="633412" y="6093296"/>
            <a:ext cx="6818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Jeweils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1 Seite pro AUKM</a:t>
            </a:r>
            <a:endParaRPr lang="de-DE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6987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32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0A42C79-C3B7-43B6-B630-DECBD634C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908720"/>
            <a:ext cx="2600325" cy="314325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58B842D7-BDC3-4F75-8E65-BC8E9F3DD15A}"/>
              </a:ext>
            </a:extLst>
          </p:cNvPr>
          <p:cNvSpPr/>
          <p:nvPr/>
        </p:nvSpPr>
        <p:spPr>
          <a:xfrm>
            <a:off x="459582" y="908720"/>
            <a:ext cx="2744639" cy="361405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DDF35B9-A849-4AF8-8432-C869345A6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69" y="1844824"/>
            <a:ext cx="7980379" cy="3371991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090B9BED-864F-431A-968E-863152926F27}"/>
              </a:ext>
            </a:extLst>
          </p:cNvPr>
          <p:cNvSpPr/>
          <p:nvPr/>
        </p:nvSpPr>
        <p:spPr>
          <a:xfrm>
            <a:off x="4572000" y="2499077"/>
            <a:ext cx="360040" cy="20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BD934AA-2A90-4D88-B0C3-D0458060C99E}"/>
              </a:ext>
            </a:extLst>
          </p:cNvPr>
          <p:cNvSpPr/>
          <p:nvPr/>
        </p:nvSpPr>
        <p:spPr>
          <a:xfrm>
            <a:off x="4572000" y="4149080"/>
            <a:ext cx="360040" cy="20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522FB757-1095-450B-B39F-C3D6293D3732}"/>
              </a:ext>
            </a:extLst>
          </p:cNvPr>
          <p:cNvSpPr/>
          <p:nvPr/>
        </p:nvSpPr>
        <p:spPr>
          <a:xfrm>
            <a:off x="4557108" y="4473104"/>
            <a:ext cx="360040" cy="20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E5FF877-2390-452A-9088-F64FCD3D08FC}"/>
              </a:ext>
            </a:extLst>
          </p:cNvPr>
          <p:cNvSpPr/>
          <p:nvPr/>
        </p:nvSpPr>
        <p:spPr>
          <a:xfrm>
            <a:off x="4572000" y="4803359"/>
            <a:ext cx="360040" cy="209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11701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33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4" y="895416"/>
            <a:ext cx="6117787" cy="5441735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B30502BE-6201-425F-A4E9-2337DF3A2B9A}"/>
              </a:ext>
            </a:extLst>
          </p:cNvPr>
          <p:cNvSpPr/>
          <p:nvPr/>
        </p:nvSpPr>
        <p:spPr>
          <a:xfrm>
            <a:off x="1547664" y="5013176"/>
            <a:ext cx="6480324" cy="936104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11464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34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C2D69A6-811F-489E-8E65-AB1BCAD86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052736"/>
            <a:ext cx="2076450" cy="304800"/>
          </a:xfrm>
          <a:prstGeom prst="rect">
            <a:avLst/>
          </a:prstGeom>
        </p:spPr>
      </p:pic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42522DE-F52D-47C3-AB6C-BBAEA02865F3}"/>
              </a:ext>
            </a:extLst>
          </p:cNvPr>
          <p:cNvSpPr/>
          <p:nvPr/>
        </p:nvSpPr>
        <p:spPr>
          <a:xfrm>
            <a:off x="467545" y="996131"/>
            <a:ext cx="2220466" cy="361405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854FE7D-B66C-4E1A-844D-0F4E9CC5E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1757362"/>
            <a:ext cx="77533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10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C3624F8-7723-42D6-BB34-343E2F87E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47" y="996131"/>
            <a:ext cx="3095625" cy="33337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35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E42522DE-F52D-47C3-AB6C-BBAEA02865F3}"/>
              </a:ext>
            </a:extLst>
          </p:cNvPr>
          <p:cNvSpPr/>
          <p:nvPr/>
        </p:nvSpPr>
        <p:spPr>
          <a:xfrm>
            <a:off x="320527" y="996131"/>
            <a:ext cx="3095624" cy="361405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7191C81-5E9E-4747-B99B-E274D0130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63" y="1732979"/>
            <a:ext cx="7762875" cy="4314825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88F938A8-5481-403E-B6CD-420A194460C5}"/>
              </a:ext>
            </a:extLst>
          </p:cNvPr>
          <p:cNvSpPr/>
          <p:nvPr/>
        </p:nvSpPr>
        <p:spPr>
          <a:xfrm>
            <a:off x="4499992" y="2204864"/>
            <a:ext cx="28803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9C80A9AD-83FA-4E29-A31D-32FDB7D31C8A}"/>
              </a:ext>
            </a:extLst>
          </p:cNvPr>
          <p:cNvSpPr/>
          <p:nvPr/>
        </p:nvSpPr>
        <p:spPr>
          <a:xfrm>
            <a:off x="6372200" y="5517232"/>
            <a:ext cx="554360" cy="314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0855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36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CAAC1C6-A3BA-4A9B-BCE3-578DC7EA1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38" y="1668410"/>
            <a:ext cx="7962900" cy="44958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39D6FAAF-2B79-4A40-B20D-D41D5B0752D1}"/>
              </a:ext>
            </a:extLst>
          </p:cNvPr>
          <p:cNvSpPr/>
          <p:nvPr/>
        </p:nvSpPr>
        <p:spPr>
          <a:xfrm>
            <a:off x="4335785" y="3429000"/>
            <a:ext cx="45223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7FD24B3-3856-4720-964E-B5E3A324BA2F}"/>
              </a:ext>
            </a:extLst>
          </p:cNvPr>
          <p:cNvSpPr/>
          <p:nvPr/>
        </p:nvSpPr>
        <p:spPr>
          <a:xfrm>
            <a:off x="4335785" y="4221088"/>
            <a:ext cx="560251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6CEF776-E02F-477B-83CC-AB9CD6621D71}"/>
              </a:ext>
            </a:extLst>
          </p:cNvPr>
          <p:cNvSpPr/>
          <p:nvPr/>
        </p:nvSpPr>
        <p:spPr>
          <a:xfrm>
            <a:off x="5580112" y="5373216"/>
            <a:ext cx="45223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F0317B9-BE4B-4B32-9835-E210F961222C}"/>
              </a:ext>
            </a:extLst>
          </p:cNvPr>
          <p:cNvSpPr/>
          <p:nvPr/>
        </p:nvSpPr>
        <p:spPr>
          <a:xfrm>
            <a:off x="5580111" y="5696705"/>
            <a:ext cx="45223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7586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6. </a:t>
            </a:r>
            <a:r>
              <a:rPr lang="fr-FR" sz="1800" b="1" dirty="0" err="1">
                <a:latin typeface="Candara" panose="020E0502030303020204" pitchFamily="34" charset="0"/>
              </a:rPr>
              <a:t>Flächenantrag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37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584F145-3B38-4B23-9566-479829946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00187"/>
            <a:ext cx="8124825" cy="3857625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FEC09E8A-108E-4266-97C2-DCFB0E1704A9}"/>
              </a:ext>
            </a:extLst>
          </p:cNvPr>
          <p:cNvSpPr/>
          <p:nvPr/>
        </p:nvSpPr>
        <p:spPr>
          <a:xfrm>
            <a:off x="395536" y="1473547"/>
            <a:ext cx="4824535" cy="361405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59791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7. </a:t>
            </a:r>
            <a:r>
              <a:rPr lang="fr-FR" sz="1800" b="1" dirty="0" err="1">
                <a:latin typeface="Candara" panose="020E0502030303020204" pitchFamily="34" charset="0"/>
              </a:rPr>
              <a:t>Weinbaukarteierhebung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b="1" dirty="0">
              <a:latin typeface="Candara" panose="020E05020303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38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A490B1D-6C8A-4869-A960-AD76F9F50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162050"/>
            <a:ext cx="7953375" cy="45339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E95DCC40-F5AE-43E8-BC7D-B8CD98C4DB16}"/>
              </a:ext>
            </a:extLst>
          </p:cNvPr>
          <p:cNvSpPr/>
          <p:nvPr/>
        </p:nvSpPr>
        <p:spPr>
          <a:xfrm>
            <a:off x="4139952" y="4725120"/>
            <a:ext cx="1728192" cy="432072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51DE6299-D1A4-4FF4-99C6-B7BF605D57A0}"/>
              </a:ext>
            </a:extLst>
          </p:cNvPr>
          <p:cNvSpPr/>
          <p:nvPr/>
        </p:nvSpPr>
        <p:spPr>
          <a:xfrm>
            <a:off x="467544" y="1052736"/>
            <a:ext cx="3168351" cy="304800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2287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7. </a:t>
            </a:r>
            <a:r>
              <a:rPr lang="fr-FR" sz="1800" b="1" dirty="0" err="1">
                <a:latin typeface="Candara" panose="020E0502030303020204" pitchFamily="34" charset="0"/>
              </a:rPr>
              <a:t>Weinbaukarteierhebung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39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381DAE4-8D8A-4CB2-8A97-0CDD42306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838200"/>
            <a:ext cx="8267700" cy="5181600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9E884301-5F9F-4C9F-A70D-8882414360A0}"/>
              </a:ext>
            </a:extLst>
          </p:cNvPr>
          <p:cNvSpPr/>
          <p:nvPr/>
        </p:nvSpPr>
        <p:spPr>
          <a:xfrm>
            <a:off x="431329" y="764704"/>
            <a:ext cx="3168351" cy="304800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7174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1. </a:t>
            </a:r>
            <a:r>
              <a:rPr lang="fr-FR" sz="1800" b="1" dirty="0" err="1"/>
              <a:t>LuxTrust</a:t>
            </a:r>
            <a:r>
              <a:rPr lang="fr-FR" sz="1800" b="1" dirty="0"/>
              <a:t>- </a:t>
            </a:r>
            <a:r>
              <a:rPr lang="fr-FR" sz="1800" b="1" dirty="0" err="1"/>
              <a:t>Zertifikat</a:t>
            </a:r>
            <a:endParaRPr lang="fr-FR" sz="1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</a:t>
            </a:fld>
            <a:endParaRPr lang="fr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980728"/>
            <a:ext cx="2628292" cy="79208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67544" y="2060848"/>
            <a:ext cx="79928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Bestellung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des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LuxTrust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-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Zertifikats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, falls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noch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nicht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vorhanden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Bei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Ihrer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Bank (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Homebanking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Über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die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Internetseite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 </a:t>
            </a:r>
            <a:r>
              <a:rPr lang="en-US" i="1" dirty="0">
                <a:solidFill>
                  <a:schemeClr val="accent4"/>
                </a:solidFill>
                <a:latin typeface="Candara" panose="020E0502030303020204" pitchFamily="34" charset="0"/>
                <a:hlinkClick r:id="rId3"/>
              </a:rPr>
              <a:t>www.luxtrust.lu</a:t>
            </a:r>
            <a:endParaRPr lang="en-US" i="1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endParaRPr lang="en-US" i="1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endParaRPr lang="en-US" i="1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Aktivierung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des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Zertifikats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nach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Erhalt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der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Karte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/Token</a:t>
            </a:r>
          </a:p>
          <a:p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Gültigkeitsdauer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: 3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Jahre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941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7. </a:t>
            </a:r>
            <a:r>
              <a:rPr lang="fr-FR" sz="1800" b="1" dirty="0" err="1">
                <a:latin typeface="Candara" panose="020E0502030303020204" pitchFamily="34" charset="0"/>
              </a:rPr>
              <a:t>Weinbaukarteierhebung</a:t>
            </a:r>
            <a:r>
              <a:rPr lang="fr-FR" sz="1800" b="1" dirty="0">
                <a:latin typeface="Candara" panose="020E0502030303020204" pitchFamily="34" charset="0"/>
              </a:rPr>
              <a:t> </a:t>
            </a:r>
            <a:r>
              <a:rPr lang="fr-FR" sz="1800" b="1" dirty="0" err="1">
                <a:latin typeface="Candara" panose="020E0502030303020204" pitchFamily="34" charset="0"/>
              </a:rPr>
              <a:t>ausfüllen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40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Box 2"/>
          <p:cNvSpPr txBox="1"/>
          <p:nvPr/>
        </p:nvSpPr>
        <p:spPr>
          <a:xfrm>
            <a:off x="1115616" y="155679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Zusammenfassung</a:t>
            </a:r>
            <a:r>
              <a:rPr lang="en-US" dirty="0"/>
              <a:t> </a:t>
            </a:r>
            <a:r>
              <a:rPr lang="en-US" dirty="0" err="1"/>
              <a:t>Weinbau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CC6CDB6-177B-4EAC-82E8-A87A727DD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614487"/>
            <a:ext cx="7953375" cy="3629025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2C707568-9480-49C5-B45A-E1652CD3C2BE}"/>
              </a:ext>
            </a:extLst>
          </p:cNvPr>
          <p:cNvSpPr/>
          <p:nvPr/>
        </p:nvSpPr>
        <p:spPr>
          <a:xfrm>
            <a:off x="467544" y="1482397"/>
            <a:ext cx="3744416" cy="36933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75399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8. </a:t>
            </a:r>
            <a:r>
              <a:rPr lang="fr-FR" sz="1800" b="1" dirty="0" err="1"/>
              <a:t>Vorgang</a:t>
            </a:r>
            <a:r>
              <a:rPr lang="fr-FR" sz="1800" b="1" dirty="0"/>
              <a:t> </a:t>
            </a:r>
            <a:r>
              <a:rPr lang="fr-FR" sz="1800" b="1" dirty="0" err="1"/>
              <a:t>abschließen</a:t>
            </a:r>
            <a:r>
              <a:rPr lang="fr-FR" sz="1800" b="1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41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FF5B980-CA28-4434-BC60-0AAB8D001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00808"/>
            <a:ext cx="8001000" cy="2909292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5B85A309-0685-431A-87F0-856F20FA37FC}"/>
              </a:ext>
            </a:extLst>
          </p:cNvPr>
          <p:cNvSpPr/>
          <p:nvPr/>
        </p:nvSpPr>
        <p:spPr>
          <a:xfrm>
            <a:off x="467544" y="1700808"/>
            <a:ext cx="1152128" cy="288033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19517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8. </a:t>
            </a:r>
            <a:r>
              <a:rPr lang="fr-FR" sz="1800" b="1" dirty="0" err="1"/>
              <a:t>Vorgang</a:t>
            </a:r>
            <a:r>
              <a:rPr lang="fr-FR" sz="1800" b="1" dirty="0"/>
              <a:t> </a:t>
            </a:r>
            <a:r>
              <a:rPr lang="fr-FR" sz="1800" b="1" dirty="0" err="1"/>
              <a:t>abschließen</a:t>
            </a:r>
            <a:r>
              <a:rPr lang="fr-FR" sz="1800" b="1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42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836712"/>
            <a:ext cx="6025678" cy="5786620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258B871F-6305-42AB-8FED-ACD1BAF15A46}"/>
              </a:ext>
            </a:extLst>
          </p:cNvPr>
          <p:cNvSpPr/>
          <p:nvPr/>
        </p:nvSpPr>
        <p:spPr>
          <a:xfrm>
            <a:off x="1475656" y="1412776"/>
            <a:ext cx="1656184" cy="288032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19B2C66-A215-4535-8260-B49CC6582966}"/>
              </a:ext>
            </a:extLst>
          </p:cNvPr>
          <p:cNvSpPr/>
          <p:nvPr/>
        </p:nvSpPr>
        <p:spPr>
          <a:xfrm>
            <a:off x="1619672" y="908720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898936F-3A60-46D2-AFFB-27595C71B1BB}"/>
              </a:ext>
            </a:extLst>
          </p:cNvPr>
          <p:cNvSpPr/>
          <p:nvPr/>
        </p:nvSpPr>
        <p:spPr>
          <a:xfrm>
            <a:off x="4427984" y="1010097"/>
            <a:ext cx="3442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E94421F-53A8-48D3-90AD-F66468A77F3D}"/>
              </a:ext>
            </a:extLst>
          </p:cNvPr>
          <p:cNvSpPr/>
          <p:nvPr/>
        </p:nvSpPr>
        <p:spPr>
          <a:xfrm>
            <a:off x="1907704" y="2132856"/>
            <a:ext cx="504056" cy="14401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CA13421-03C1-439B-93A0-919D42FDCBFD}"/>
              </a:ext>
            </a:extLst>
          </p:cNvPr>
          <p:cNvSpPr/>
          <p:nvPr/>
        </p:nvSpPr>
        <p:spPr>
          <a:xfrm>
            <a:off x="2249399" y="2348880"/>
            <a:ext cx="504056" cy="14401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79951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0E9EBFB-9A31-468E-9DAA-6C10AC91E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776287"/>
            <a:ext cx="8124825" cy="530542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8. </a:t>
            </a:r>
            <a:r>
              <a:rPr lang="fr-FR" sz="1800" b="1" dirty="0" err="1"/>
              <a:t>Vorgang</a:t>
            </a:r>
            <a:r>
              <a:rPr lang="fr-FR" sz="1800" b="1" dirty="0"/>
              <a:t> </a:t>
            </a:r>
            <a:r>
              <a:rPr lang="fr-FR" sz="1800" b="1" dirty="0" err="1"/>
              <a:t>abschließen</a:t>
            </a:r>
            <a:r>
              <a:rPr lang="fr-FR" sz="1800" b="1" dirty="0"/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43</a:t>
            </a:fld>
            <a:endParaRPr lang="fr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8EB74F3-F276-4BA4-842A-128B878D3A46}"/>
              </a:ext>
            </a:extLst>
          </p:cNvPr>
          <p:cNvSpPr/>
          <p:nvPr/>
        </p:nvSpPr>
        <p:spPr>
          <a:xfrm>
            <a:off x="8316416" y="1844824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ounded Rectangle 5"/>
          <p:cNvSpPr/>
          <p:nvPr/>
        </p:nvSpPr>
        <p:spPr>
          <a:xfrm>
            <a:off x="467544" y="4149080"/>
            <a:ext cx="2952328" cy="4320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22246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fr-FR" sz="1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44</a:t>
            </a:fld>
            <a:endParaRPr lang="fr-CH" dirty="0"/>
          </a:p>
        </p:txBody>
      </p:sp>
      <p:sp>
        <p:nvSpPr>
          <p:cNvPr id="8" name="Textfeld 7"/>
          <p:cNvSpPr txBox="1"/>
          <p:nvPr/>
        </p:nvSpPr>
        <p:spPr>
          <a:xfrm>
            <a:off x="648700" y="3672085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ndara" panose="020E0502030303020204" pitchFamily="34" charset="0"/>
              </a:rPr>
              <a:t>ACHTUNG: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übermittelbar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≠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übermittelt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16691" y="4534783"/>
            <a:ext cx="7560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ndara" panose="020E0502030303020204" pitchFamily="34" charset="0"/>
              </a:rPr>
              <a:t>Elektronische</a:t>
            </a:r>
            <a:r>
              <a:rPr lang="en-US" dirty="0">
                <a:latin typeface="Candara" panose="020E0502030303020204" pitchFamily="34" charset="0"/>
              </a:rPr>
              <a:t> </a:t>
            </a:r>
            <a:r>
              <a:rPr lang="en-US" dirty="0" err="1">
                <a:latin typeface="Candara" panose="020E0502030303020204" pitchFamily="34" charset="0"/>
              </a:rPr>
              <a:t>Unterschrift</a:t>
            </a:r>
            <a:r>
              <a:rPr lang="en-US" dirty="0">
                <a:latin typeface="Candara" panose="020E0502030303020204" pitchFamily="34" charset="0"/>
              </a:rPr>
              <a:t> </a:t>
            </a:r>
            <a:r>
              <a:rPr lang="en-US" dirty="0" err="1">
                <a:latin typeface="Candara" panose="020E0502030303020204" pitchFamily="34" charset="0"/>
              </a:rPr>
              <a:t>nötig</a:t>
            </a:r>
            <a:r>
              <a:rPr lang="en-US" dirty="0">
                <a:latin typeface="Candara" panose="020E0502030303020204" pitchFamily="34" charset="0"/>
              </a:rPr>
              <a:t> um </a:t>
            </a:r>
            <a:r>
              <a:rPr lang="en-US" dirty="0" err="1">
                <a:latin typeface="Candara" panose="020E0502030303020204" pitchFamily="34" charset="0"/>
              </a:rPr>
              <a:t>zu</a:t>
            </a:r>
            <a:r>
              <a:rPr lang="en-US" dirty="0">
                <a:latin typeface="Candara" panose="020E0502030303020204" pitchFamily="34" charset="0"/>
              </a:rPr>
              <a:t> </a:t>
            </a:r>
            <a:r>
              <a:rPr lang="en-US" dirty="0" err="1">
                <a:latin typeface="Candara" panose="020E0502030303020204" pitchFamily="34" charset="0"/>
              </a:rPr>
              <a:t>übermitteln</a:t>
            </a:r>
            <a:endParaRPr lang="en-US" dirty="0">
              <a:latin typeface="Candara" panose="020E0502030303020204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0B17D02-260A-4392-9768-B1B5E5836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223" y="1247973"/>
            <a:ext cx="8502004" cy="1753277"/>
          </a:xfrm>
          <a:prstGeom prst="rect">
            <a:avLst/>
          </a:prstGeom>
        </p:spPr>
      </p:pic>
      <p:sp>
        <p:nvSpPr>
          <p:cNvPr id="5" name="Gewitterblitz 4">
            <a:extLst>
              <a:ext uri="{FF2B5EF4-FFF2-40B4-BE49-F238E27FC236}">
                <a16:creationId xmlns:a16="http://schemas.microsoft.com/office/drawing/2014/main" id="{23B50638-D8E1-4A00-929F-764D248D0F99}"/>
              </a:ext>
            </a:extLst>
          </p:cNvPr>
          <p:cNvSpPr/>
          <p:nvPr/>
        </p:nvSpPr>
        <p:spPr>
          <a:xfrm>
            <a:off x="179512" y="3429000"/>
            <a:ext cx="469188" cy="792088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74591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fr-FR" sz="1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45</a:t>
            </a:fld>
            <a:endParaRPr lang="fr-CH" dirty="0"/>
          </a:p>
        </p:txBody>
      </p:sp>
      <p:sp>
        <p:nvSpPr>
          <p:cNvPr id="5" name="Textfeld 4"/>
          <p:cNvSpPr txBox="1"/>
          <p:nvPr/>
        </p:nvSpPr>
        <p:spPr>
          <a:xfrm>
            <a:off x="323528" y="90872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Elektronische</a:t>
            </a:r>
            <a:r>
              <a:rPr lang="en-US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en-US" dirty="0" err="1">
                <a:solidFill>
                  <a:schemeClr val="accent4"/>
                </a:solidFill>
                <a:latin typeface="Candara" panose="020E0502030303020204" pitchFamily="34" charset="0"/>
              </a:rPr>
              <a:t>Unterschrift</a:t>
            </a:r>
            <a:endParaRPr lang="en-US" dirty="0">
              <a:solidFill>
                <a:schemeClr val="accent4"/>
              </a:solidFill>
              <a:latin typeface="Candara" panose="020E050203030302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993" y="1412776"/>
            <a:ext cx="8691335" cy="5184576"/>
          </a:xfrm>
          <a:prstGeom prst="rect">
            <a:avLst/>
          </a:prstGeom>
        </p:spPr>
      </p:pic>
      <p:sp>
        <p:nvSpPr>
          <p:cNvPr id="7" name="Pfeil nach links 6"/>
          <p:cNvSpPr/>
          <p:nvPr/>
        </p:nvSpPr>
        <p:spPr>
          <a:xfrm rot="10800000">
            <a:off x="4427984" y="6237288"/>
            <a:ext cx="720080" cy="360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hteck 2"/>
          <p:cNvSpPr/>
          <p:nvPr/>
        </p:nvSpPr>
        <p:spPr>
          <a:xfrm>
            <a:off x="5220072" y="4005064"/>
            <a:ext cx="1368152" cy="504056"/>
          </a:xfrm>
          <a:prstGeom prst="rect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43C6AC22-F2E0-45C1-884B-64DB0439A672}"/>
              </a:ext>
            </a:extLst>
          </p:cNvPr>
          <p:cNvSpPr/>
          <p:nvPr/>
        </p:nvSpPr>
        <p:spPr>
          <a:xfrm>
            <a:off x="6876256" y="2420887"/>
            <a:ext cx="216024" cy="14401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42877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en-US" sz="1800" b="1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980728"/>
            <a:ext cx="8229600" cy="525656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46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0355335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en-US" sz="1800" b="1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361" y="866179"/>
            <a:ext cx="8279571" cy="3528392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47</a:t>
            </a:fld>
            <a:endParaRPr lang="fr-CH" dirty="0"/>
          </a:p>
        </p:txBody>
      </p:sp>
      <p:sp>
        <p:nvSpPr>
          <p:cNvPr id="6" name="Pfeil nach links 5"/>
          <p:cNvSpPr/>
          <p:nvPr/>
        </p:nvSpPr>
        <p:spPr>
          <a:xfrm rot="5400000">
            <a:off x="2862993" y="4026335"/>
            <a:ext cx="576064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feld 6"/>
          <p:cNvSpPr txBox="1"/>
          <p:nvPr/>
        </p:nvSpPr>
        <p:spPr>
          <a:xfrm>
            <a:off x="3295041" y="390166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mbria" panose="02040503050406030204" pitchFamily="18" charset="0"/>
              </a:rPr>
              <a:t>Bestätigen</a:t>
            </a:r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31" y="4313819"/>
            <a:ext cx="4973657" cy="2175881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3635896" y="2276872"/>
            <a:ext cx="792088" cy="144016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accent3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44CC5DCE-02CE-434A-A8BA-B20EAA52E114}"/>
              </a:ext>
            </a:extLst>
          </p:cNvPr>
          <p:cNvSpPr/>
          <p:nvPr/>
        </p:nvSpPr>
        <p:spPr>
          <a:xfrm>
            <a:off x="3007009" y="3573016"/>
            <a:ext cx="1853023" cy="258565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22321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en-US" sz="1800" b="1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4606" y="1035247"/>
            <a:ext cx="7179607" cy="1696159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48</a:t>
            </a:fld>
            <a:endParaRPr lang="fr-CH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852936"/>
            <a:ext cx="6918637" cy="3894717"/>
          </a:xfrm>
          <a:prstGeom prst="rect">
            <a:avLst/>
          </a:prstGeom>
        </p:spPr>
      </p:pic>
      <p:sp>
        <p:nvSpPr>
          <p:cNvPr id="7" name="Pfeil nach links 6"/>
          <p:cNvSpPr/>
          <p:nvPr/>
        </p:nvSpPr>
        <p:spPr>
          <a:xfrm rot="20713116">
            <a:off x="4572000" y="3145965"/>
            <a:ext cx="936104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feil nach links 7"/>
          <p:cNvSpPr/>
          <p:nvPr/>
        </p:nvSpPr>
        <p:spPr>
          <a:xfrm rot="5400000">
            <a:off x="6588224" y="5733256"/>
            <a:ext cx="936104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543FEC39-01EB-4910-8B0C-64EA42B48E0E}"/>
              </a:ext>
            </a:extLst>
          </p:cNvPr>
          <p:cNvSpPr/>
          <p:nvPr/>
        </p:nvSpPr>
        <p:spPr>
          <a:xfrm>
            <a:off x="6732240" y="5229200"/>
            <a:ext cx="648072" cy="216024"/>
          </a:xfrm>
          <a:prstGeom prst="roundRect">
            <a:avLst/>
          </a:prstGeom>
          <a:noFill/>
          <a:ln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98135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fr-FR" sz="18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49</a:t>
            </a:fld>
            <a:endParaRPr lang="fr-CH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467544" y="1196752"/>
            <a:ext cx="8373616" cy="4929411"/>
          </a:xfrm>
        </p:spPr>
        <p:txBody>
          <a:bodyPr/>
          <a:lstStyle/>
          <a:p>
            <a:pPr>
              <a:defRPr/>
            </a:pPr>
            <a:endParaRPr lang="de-DE" dirty="0">
              <a:solidFill>
                <a:schemeClr val="accent1">
                  <a:lumMod val="10000"/>
                </a:schemeClr>
              </a:solidFill>
            </a:endParaRPr>
          </a:p>
          <a:p>
            <a:pPr>
              <a:defRPr/>
            </a:pPr>
            <a:r>
              <a:rPr lang="de-DE" sz="2000" u="sng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PDF des ausländischen Flächenantrags </a:t>
            </a:r>
            <a:r>
              <a:rPr lang="de-DE" sz="2000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hinzufügen um die ausländischen Flächen zur Berechnung der Großvieheinheiten / Dungeinheiten anerkannt zu bekommen!!</a:t>
            </a:r>
          </a:p>
          <a:p>
            <a:pPr marL="0" indent="0">
              <a:buNone/>
              <a:defRPr/>
            </a:pPr>
            <a:endParaRPr lang="de-DE" sz="2000" dirty="0">
              <a:solidFill>
                <a:schemeClr val="accent1">
                  <a:lumMod val="10000"/>
                </a:schemeClr>
              </a:solidFill>
              <a:latin typeface="Candara" panose="020E0502030303020204" pitchFamily="34" charset="0"/>
            </a:endParaRPr>
          </a:p>
          <a:p>
            <a:pPr>
              <a:defRPr/>
            </a:pPr>
            <a:r>
              <a:rPr lang="de-DE" sz="2000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 „Einen Beleg hinzufügen“ vor Übermittelung des Antrags</a:t>
            </a:r>
          </a:p>
          <a:p>
            <a:pPr>
              <a:defRPr/>
            </a:pPr>
            <a:endParaRPr lang="de-DE" sz="2800" dirty="0">
              <a:solidFill>
                <a:schemeClr val="accent1">
                  <a:lumMod val="1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0849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1. </a:t>
            </a:r>
            <a:r>
              <a:rPr lang="fr-FR" sz="1800" b="1" dirty="0" err="1">
                <a:latin typeface="Candara" panose="020E0502030303020204" pitchFamily="34" charset="0"/>
              </a:rPr>
              <a:t>LuxTrust</a:t>
            </a:r>
            <a:r>
              <a:rPr lang="fr-FR" sz="1800" b="1" dirty="0">
                <a:latin typeface="Candara" panose="020E0502030303020204" pitchFamily="34" charset="0"/>
              </a:rPr>
              <a:t>- </a:t>
            </a:r>
            <a:r>
              <a:rPr lang="fr-FR" sz="1800" b="1" dirty="0" err="1">
                <a:latin typeface="Candara" panose="020E0502030303020204" pitchFamily="34" charset="0"/>
              </a:rPr>
              <a:t>Zertifikat</a:t>
            </a:r>
            <a:endParaRPr lang="fr-FR" sz="1800" b="1" dirty="0">
              <a:latin typeface="Candara" panose="020E05020303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</a:t>
            </a:fld>
            <a:endParaRPr lang="fr-CH" dirty="0"/>
          </a:p>
        </p:txBody>
      </p:sp>
      <p:sp>
        <p:nvSpPr>
          <p:cNvPr id="7" name="ZoneTexte 11"/>
          <p:cNvSpPr txBox="1"/>
          <p:nvPr/>
        </p:nvSpPr>
        <p:spPr>
          <a:xfrm>
            <a:off x="2915817" y="908720"/>
            <a:ext cx="2458440" cy="461665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tx2">
                    <a:lumMod val="75000"/>
                  </a:schemeClr>
                </a:solidFill>
              </a:rPr>
              <a:t>www.luxtrust.lu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628800"/>
            <a:ext cx="5762232" cy="4201117"/>
          </a:xfrm>
          <a:prstGeom prst="rect">
            <a:avLst/>
          </a:prstGeom>
        </p:spPr>
      </p:pic>
      <p:cxnSp>
        <p:nvCxnSpPr>
          <p:cNvPr id="5" name="Connecteur droit avec flèche 13"/>
          <p:cNvCxnSpPr/>
          <p:nvPr/>
        </p:nvCxnSpPr>
        <p:spPr>
          <a:xfrm flipH="1" flipV="1">
            <a:off x="6344433" y="1977948"/>
            <a:ext cx="343566" cy="28803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13"/>
          <p:cNvCxnSpPr/>
          <p:nvPr/>
        </p:nvCxnSpPr>
        <p:spPr>
          <a:xfrm flipV="1">
            <a:off x="1290909" y="3511441"/>
            <a:ext cx="674740" cy="21791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6564303" y="1663172"/>
            <a:ext cx="339720" cy="3709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1</a:t>
            </a:r>
          </a:p>
        </p:txBody>
      </p:sp>
      <p:sp>
        <p:nvSpPr>
          <p:cNvPr id="13" name="Rechteck 12"/>
          <p:cNvSpPr/>
          <p:nvPr/>
        </p:nvSpPr>
        <p:spPr>
          <a:xfrm>
            <a:off x="1268239" y="3185974"/>
            <a:ext cx="360040" cy="3522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2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985" y="2524396"/>
            <a:ext cx="3494738" cy="356393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941294" y="3435733"/>
            <a:ext cx="3769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andara" panose="020E0502030303020204" pitchFamily="34" charset="0"/>
              </a:rPr>
              <a:t>Zertifikat</a:t>
            </a:r>
            <a:r>
              <a:rPr lang="en-US" dirty="0">
                <a:latin typeface="Candara" panose="020E0502030303020204" pitchFamily="34" charset="0"/>
              </a:rPr>
              <a:t> </a:t>
            </a:r>
            <a:r>
              <a:rPr lang="en-US" dirty="0" err="1">
                <a:latin typeface="Candara" panose="020E0502030303020204" pitchFamily="34" charset="0"/>
              </a:rPr>
              <a:t>erneuern</a:t>
            </a:r>
            <a:r>
              <a:rPr lang="en-US" dirty="0">
                <a:latin typeface="Candara" panose="020E0502030303020204" pitchFamily="34" charset="0"/>
              </a:rPr>
              <a:t> falls </a:t>
            </a:r>
            <a:r>
              <a:rPr lang="en-US" dirty="0" err="1">
                <a:latin typeface="Candara" panose="020E0502030303020204" pitchFamily="34" charset="0"/>
              </a:rPr>
              <a:t>abgelaufen</a:t>
            </a:r>
            <a:endParaRPr lang="en-US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483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/>
              <a:t>9. </a:t>
            </a:r>
            <a:r>
              <a:rPr lang="fr-FR" sz="1800" b="1" dirty="0" err="1"/>
              <a:t>Übermittlung</a:t>
            </a:r>
            <a:r>
              <a:rPr lang="fr-FR" sz="1800" b="1" dirty="0"/>
              <a:t> des </a:t>
            </a:r>
            <a:r>
              <a:rPr lang="fr-FR" sz="1800" b="1" dirty="0" err="1"/>
              <a:t>Vorgangs</a:t>
            </a:r>
            <a:endParaRPr lang="de-DE" sz="1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sz="2400" b="1" u="sng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Zusätzliche Dokumente können dem Vorgang in MyGuichet.lu vor der </a:t>
            </a:r>
            <a:r>
              <a:rPr lang="fr-FR" sz="2400" b="1" u="sng" dirty="0" err="1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Übermittlung</a:t>
            </a:r>
            <a:r>
              <a:rPr lang="fr-FR" sz="2400" b="1" u="sng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sz="2400" b="1" u="sng" dirty="0" err="1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hinzugefügt</a:t>
            </a:r>
            <a:r>
              <a:rPr lang="fr-FR" sz="2400" b="1" u="sng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sz="2400" b="1" u="sng" dirty="0" err="1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werden</a:t>
            </a:r>
            <a:r>
              <a:rPr lang="fr-FR" sz="2400" b="1" u="sng" dirty="0">
                <a:solidFill>
                  <a:schemeClr val="accent1">
                    <a:lumMod val="10000"/>
                  </a:schemeClr>
                </a:solidFill>
                <a:latin typeface="Candara" panose="020E0502030303020204" pitchFamily="34" charset="0"/>
              </a:rPr>
              <a:t>:</a:t>
            </a:r>
          </a:p>
          <a:p>
            <a:pPr algn="ctr"/>
            <a:endParaRPr lang="fr-FR" sz="2800" u="sng" dirty="0">
              <a:latin typeface="Candara" panose="020E0502030303020204" pitchFamily="34" charset="0"/>
            </a:endParaRPr>
          </a:p>
          <a:p>
            <a:r>
              <a:rPr lang="de-DE" sz="2400" dirty="0">
                <a:solidFill>
                  <a:schemeClr val="accent4"/>
                </a:solidFill>
                <a:latin typeface="Candara" panose="020E0502030303020204" pitchFamily="34" charset="0"/>
              </a:rPr>
              <a:t>RIB (falls neues Bankkonto)</a:t>
            </a:r>
          </a:p>
          <a:p>
            <a:r>
              <a:rPr lang="de-DE" sz="2400" dirty="0">
                <a:solidFill>
                  <a:schemeClr val="accent4"/>
                </a:solidFill>
                <a:latin typeface="Candara" panose="020E0502030303020204" pitchFamily="34" charset="0"/>
              </a:rPr>
              <a:t>Ausländischer Flächenantrag</a:t>
            </a:r>
          </a:p>
          <a:p>
            <a:r>
              <a:rPr lang="de-DE" sz="2400" dirty="0">
                <a:solidFill>
                  <a:schemeClr val="accent4"/>
                </a:solidFill>
                <a:latin typeface="Candara" panose="020E0502030303020204" pitchFamily="34" charset="0"/>
              </a:rPr>
              <a:t>Hanf-Etiketten</a:t>
            </a:r>
          </a:p>
          <a:p>
            <a:r>
              <a:rPr lang="fr-FR" sz="2400" dirty="0">
                <a:solidFill>
                  <a:schemeClr val="accent4"/>
                </a:solidFill>
                <a:latin typeface="Candara" panose="020E0502030303020204" pitchFamily="34" charset="0"/>
              </a:rPr>
              <a:t>…</a:t>
            </a:r>
            <a:endParaRPr lang="de-DE" sz="24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endParaRPr lang="fr-FR" sz="24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endParaRPr lang="de-DE" sz="2400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r>
              <a:rPr lang="de-DE" sz="2400" dirty="0">
                <a:solidFill>
                  <a:schemeClr val="accent4"/>
                </a:solidFill>
                <a:latin typeface="Candara" panose="020E0502030303020204" pitchFamily="34" charset="0"/>
              </a:rPr>
              <a:t>Änderungen können bis zum 31. Mai 2021 eingereicht werden.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50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4726447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1800" b="1" dirty="0">
                <a:latin typeface="Candara" panose="020E0502030303020204" pitchFamily="34" charset="0"/>
              </a:rPr>
              <a:t>10. </a:t>
            </a:r>
            <a:r>
              <a:rPr lang="fr-FR" sz="1800" b="1" dirty="0" err="1">
                <a:latin typeface="Candara" panose="020E0502030303020204" pitchFamily="34" charset="0"/>
              </a:rPr>
              <a:t>Hilfestellungen</a:t>
            </a:r>
            <a:endParaRPr lang="de-DE" sz="1800" b="1" dirty="0">
              <a:latin typeface="Candara" panose="020E0502030303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de-DE" b="1" u="sng" dirty="0">
                <a:solidFill>
                  <a:schemeClr val="tx1"/>
                </a:solidFill>
              </a:rPr>
              <a:t>Hilfestellungen</a:t>
            </a:r>
          </a:p>
          <a:p>
            <a:pPr algn="ctr"/>
            <a:endParaRPr lang="de-DE" u="sng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51</a:t>
            </a:fld>
            <a:endParaRPr lang="fr-CH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F892C99-983F-4EAA-A8E6-9D7F4A823ED7}"/>
              </a:ext>
            </a:extLst>
          </p:cNvPr>
          <p:cNvSpPr txBox="1"/>
          <p:nvPr/>
        </p:nvSpPr>
        <p:spPr>
          <a:xfrm>
            <a:off x="347963" y="2060848"/>
            <a:ext cx="81472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b="1" dirty="0">
                <a:solidFill>
                  <a:schemeClr val="accent4"/>
                </a:solidFill>
                <a:latin typeface="Candara" panose="020E0502030303020204" pitchFamily="34" charset="0"/>
              </a:rPr>
              <a:t>Maschinenring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b="1" dirty="0">
                <a:solidFill>
                  <a:schemeClr val="accent4"/>
                </a:solidFill>
                <a:latin typeface="Candara" panose="020E0502030303020204" pitchFamily="34" charset="0"/>
              </a:rPr>
              <a:t>Beratungsstellen</a:t>
            </a:r>
          </a:p>
          <a:p>
            <a:endParaRPr lang="de-DE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b="1" dirty="0">
                <a:solidFill>
                  <a:schemeClr val="accent4"/>
                </a:solidFill>
                <a:latin typeface="Candara" panose="020E0502030303020204" pitchFamily="34" charset="0"/>
              </a:rPr>
              <a:t>Webinar</a:t>
            </a:r>
            <a:r>
              <a:rPr lang="de-DE" dirty="0">
                <a:solidFill>
                  <a:schemeClr val="accent4"/>
                </a:solidFill>
                <a:latin typeface="Candara" panose="020E0502030303020204" pitchFamily="34" charset="0"/>
              </a:rPr>
              <a:t> am 24. März um 14h00. Den Link dazu finden Sie auf dem Landwirtschaftsportal unter „Betriebsführung- Flächenantrag“.</a:t>
            </a:r>
          </a:p>
          <a:p>
            <a:endParaRPr lang="de-DE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b="1" dirty="0" err="1">
                <a:solidFill>
                  <a:schemeClr val="accent4"/>
                </a:solidFill>
                <a:latin typeface="Candara" panose="020E0502030303020204" pitchFamily="34" charset="0"/>
              </a:rPr>
              <a:t>Helpline</a:t>
            </a:r>
            <a:r>
              <a:rPr lang="de-DE" b="1" dirty="0">
                <a:solidFill>
                  <a:schemeClr val="accent4"/>
                </a:solidFill>
                <a:latin typeface="Candara" panose="020E0502030303020204" pitchFamily="34" charset="0"/>
              </a:rPr>
              <a:t> SER: 247-72580; flaechenantrag@ser.etat.lu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accent4"/>
                </a:solidFill>
                <a:latin typeface="Candara" panose="020E0502030303020204" pitchFamily="34" charset="0"/>
              </a:rPr>
              <a:t>Wegen der anhaltenden Coronavirus-Krise ist es dieses Jahr leider </a:t>
            </a:r>
            <a:r>
              <a:rPr lang="de-DE" b="1" dirty="0">
                <a:solidFill>
                  <a:schemeClr val="accent4"/>
                </a:solidFill>
                <a:latin typeface="Candara" panose="020E0502030303020204" pitchFamily="34" charset="0"/>
              </a:rPr>
              <a:t>nicht möglich den Landwirten eine technische Hilfestellung beim Selbstausfüllen der Anträge/Erhebung in den Behörden</a:t>
            </a:r>
            <a:r>
              <a:rPr lang="de-DE" dirty="0">
                <a:solidFill>
                  <a:schemeClr val="accent4"/>
                </a:solidFill>
                <a:latin typeface="Candara" panose="020E0502030303020204" pitchFamily="34" charset="0"/>
              </a:rPr>
              <a:t> </a:t>
            </a:r>
            <a:r>
              <a:rPr lang="de-DE" b="1" dirty="0">
                <a:solidFill>
                  <a:schemeClr val="accent4"/>
                </a:solidFill>
                <a:latin typeface="Candara" panose="020E0502030303020204" pitchFamily="34" charset="0"/>
              </a:rPr>
              <a:t>anzubieten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dirty="0">
              <a:solidFill>
                <a:schemeClr val="accent4"/>
              </a:solidFill>
              <a:latin typeface="Candara" panose="020E0502030303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606046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fr-FR" sz="1800" b="1" dirty="0">
                <a:solidFill>
                  <a:srgbClr val="FF0000"/>
                </a:solidFill>
                <a:latin typeface="Candara" panose="020E0502030303020204" pitchFamily="34" charset="0"/>
              </a:rPr>
              <a:t>11. Termine</a:t>
            </a:r>
            <a:endParaRPr lang="de-DE" sz="1800" b="1" dirty="0">
              <a:solidFill>
                <a:srgbClr val="FF0000"/>
              </a:solidFill>
              <a:latin typeface="Candara" panose="020E0502030303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6088" y="5445223"/>
            <a:ext cx="8229600" cy="2535959"/>
          </a:xfrm>
        </p:spPr>
        <p:txBody>
          <a:bodyPr/>
          <a:lstStyle/>
          <a:p>
            <a:pPr marL="0" indent="0" algn="ctr">
              <a:buNone/>
            </a:pPr>
            <a:r>
              <a:rPr lang="fr-FR" b="1" dirty="0" err="1">
                <a:solidFill>
                  <a:srgbClr val="FF0000"/>
                </a:solidFill>
                <a:latin typeface="Candara" panose="020E0502030303020204" pitchFamily="34" charset="0"/>
              </a:rPr>
              <a:t>Einsendeschluss</a:t>
            </a:r>
            <a:r>
              <a:rPr lang="fr-FR" b="1" dirty="0">
                <a:solidFill>
                  <a:srgbClr val="FF0000"/>
                </a:solidFill>
                <a:latin typeface="Candara" panose="020E0502030303020204" pitchFamily="34" charset="0"/>
              </a:rPr>
              <a:t> : 17. MAI 2021</a:t>
            </a:r>
          </a:p>
          <a:p>
            <a:pPr marL="0" indent="0" algn="ctr">
              <a:buNone/>
            </a:pPr>
            <a:endParaRPr lang="fr-FR" sz="1000" dirty="0">
              <a:solidFill>
                <a:schemeClr val="accent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52</a:t>
            </a:fld>
            <a:endParaRPr lang="fr-CH" dirty="0"/>
          </a:p>
        </p:txBody>
      </p:sp>
      <p:sp>
        <p:nvSpPr>
          <p:cNvPr id="5" name="Rectangle 4"/>
          <p:cNvSpPr/>
          <p:nvPr/>
        </p:nvSpPr>
        <p:spPr>
          <a:xfrm>
            <a:off x="6849889" y="1643561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6B0AAC5-8DDA-47AA-86F1-F2E2348FF388}"/>
              </a:ext>
            </a:extLst>
          </p:cNvPr>
          <p:cNvSpPr txBox="1"/>
          <p:nvPr/>
        </p:nvSpPr>
        <p:spPr>
          <a:xfrm>
            <a:off x="755576" y="1196752"/>
            <a:ext cx="74888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Webinare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, die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vom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b="1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Maschinenring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organisiert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werden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: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- 2. März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um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14h00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- 4. März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um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14h00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- 9. März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um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14h00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- 11. März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um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14h00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	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	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Anmeldung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beim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Maschinenring</a:t>
            </a:r>
            <a:endParaRPr lang="fr-FR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  <a:p>
            <a:r>
              <a:rPr lang="fr-FR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Webinar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,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das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vom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b="1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SER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organisiert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wird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:</a:t>
            </a: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- 24. März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um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 14h00</a:t>
            </a:r>
          </a:p>
          <a:p>
            <a:endParaRPr lang="fr-FR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  <a:p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</a:rPr>
              <a:t>	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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Keine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Anmeldung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notwendig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, Link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auf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dem</a:t>
            </a:r>
            <a:r>
              <a:rPr lang="fr-FR" dirty="0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 			      </a:t>
            </a:r>
            <a:r>
              <a:rPr lang="fr-FR" dirty="0" err="1">
                <a:solidFill>
                  <a:schemeClr val="accent4">
                    <a:lumMod val="95000"/>
                    <a:lumOff val="5000"/>
                  </a:schemeClr>
                </a:solidFill>
                <a:latin typeface="Candara" panose="020E0502030303020204" pitchFamily="34" charset="0"/>
                <a:sym typeface="Wingdings" panose="05000000000000000000" pitchFamily="2" charset="2"/>
              </a:rPr>
              <a:t>Landwirtschaftsportal</a:t>
            </a:r>
            <a:endParaRPr lang="fr-FR" dirty="0">
              <a:solidFill>
                <a:schemeClr val="accent4">
                  <a:lumMod val="95000"/>
                  <a:lumOff val="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651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de-DE" sz="1800" b="1" dirty="0">
                <a:solidFill>
                  <a:srgbClr val="FF0000"/>
                </a:solidFill>
              </a:rPr>
              <a:t>12. Kontakte - SER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08" y="980728"/>
            <a:ext cx="8856984" cy="5328592"/>
          </a:xfrm>
        </p:spPr>
        <p:txBody>
          <a:bodyPr/>
          <a:lstStyle/>
          <a:p>
            <a:pPr marL="0" indent="0" algn="ctr">
              <a:buNone/>
            </a:pPr>
            <a:r>
              <a:rPr lang="fr-FR" sz="2800" b="1" dirty="0">
                <a:solidFill>
                  <a:schemeClr val="accent4"/>
                </a:solidFill>
              </a:rPr>
              <a:t>Anne Scheuren	Tel: 2477 2559 </a:t>
            </a:r>
          </a:p>
          <a:p>
            <a:pPr marL="0" indent="0" algn="ctr">
              <a:buNone/>
            </a:pPr>
            <a:r>
              <a:rPr lang="fr-FR" sz="2800" dirty="0">
                <a:solidFill>
                  <a:schemeClr val="accent4"/>
                </a:solidFill>
              </a:rPr>
              <a:t> </a:t>
            </a:r>
            <a:r>
              <a:rPr lang="fr-FR" sz="2800" dirty="0">
                <a:solidFill>
                  <a:schemeClr val="accent4"/>
                </a:solidFill>
                <a:hlinkClick r:id="rId2"/>
              </a:rPr>
              <a:t>anne.scheuren@ser.etat.lu</a:t>
            </a: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2800" b="1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fr-FR" sz="2800" b="1" dirty="0">
                <a:solidFill>
                  <a:schemeClr val="accent4"/>
                </a:solidFill>
              </a:rPr>
              <a:t>Mike Leyrat 	Tel: 2478 3559  </a:t>
            </a:r>
          </a:p>
          <a:p>
            <a:pPr marL="0" indent="0" algn="ctr">
              <a:buNone/>
            </a:pPr>
            <a:r>
              <a:rPr lang="fr-FR" sz="2800" dirty="0">
                <a:solidFill>
                  <a:schemeClr val="accent4"/>
                </a:solidFill>
                <a:hlinkClick r:id="rId3"/>
              </a:rPr>
              <a:t>mike.leyrat@ser.etat.lu</a:t>
            </a: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fr-FR" sz="2800" b="1" dirty="0">
                <a:solidFill>
                  <a:schemeClr val="accent4"/>
                </a:solidFill>
              </a:rPr>
              <a:t>Joëlle Fisch		Tel: 2478 3551 </a:t>
            </a:r>
          </a:p>
          <a:p>
            <a:pPr marL="0" indent="0" algn="ctr">
              <a:buNone/>
            </a:pPr>
            <a:r>
              <a:rPr lang="fr-FR" sz="2800" dirty="0">
                <a:solidFill>
                  <a:schemeClr val="accent4"/>
                </a:solidFill>
                <a:hlinkClick r:id="rId4"/>
              </a:rPr>
              <a:t>joelle.fisch@ser.etat.lu</a:t>
            </a: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2800" b="1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r>
              <a:rPr lang="fr-FR" sz="2800" b="1" dirty="0">
                <a:solidFill>
                  <a:schemeClr val="accent4"/>
                </a:solidFill>
              </a:rPr>
              <a:t>Cédric Coljon	Tel: 2478 2579</a:t>
            </a:r>
          </a:p>
          <a:p>
            <a:pPr marL="0" indent="0" algn="ctr">
              <a:buNone/>
            </a:pPr>
            <a:r>
              <a:rPr lang="fr-FR" sz="2800" dirty="0">
                <a:solidFill>
                  <a:schemeClr val="accent4"/>
                </a:solidFill>
              </a:rPr>
              <a:t> </a:t>
            </a:r>
            <a:r>
              <a:rPr lang="fr-FR" sz="2800" dirty="0">
                <a:solidFill>
                  <a:schemeClr val="accent4"/>
                </a:solidFill>
                <a:hlinkClick r:id="rId5"/>
              </a:rPr>
              <a:t>cedric.coljon@ser.etat.lu</a:t>
            </a: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2800" b="1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1000" dirty="0">
              <a:solidFill>
                <a:schemeClr val="accent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53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9593638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/>
            <a:r>
              <a:rPr lang="de-DE" sz="1800" b="1" dirty="0">
                <a:solidFill>
                  <a:srgbClr val="FF0000"/>
                </a:solidFill>
              </a:rPr>
              <a:t>12. Kontakte - IVV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3508" y="980728"/>
            <a:ext cx="8856984" cy="5328592"/>
          </a:xfrm>
        </p:spPr>
        <p:txBody>
          <a:bodyPr/>
          <a:lstStyle/>
          <a:p>
            <a:pPr marL="0" indent="0" algn="ctr">
              <a:buNone/>
            </a:pPr>
            <a:endParaRPr lang="fr-FR" sz="2800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2800" b="1" dirty="0">
              <a:solidFill>
                <a:schemeClr val="accent4"/>
              </a:solidFill>
            </a:endParaRPr>
          </a:p>
          <a:p>
            <a:pPr marL="0" indent="0" algn="ctr">
              <a:buNone/>
            </a:pPr>
            <a:endParaRPr lang="fr-FR" sz="1000" dirty="0">
              <a:solidFill>
                <a:schemeClr val="accent4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54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315901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7200800" cy="504056"/>
          </a:xfrm>
        </p:spPr>
        <p:txBody>
          <a:bodyPr/>
          <a:lstStyle/>
          <a:p>
            <a:r>
              <a:rPr lang="en-US" sz="1800" b="1" dirty="0">
                <a:latin typeface="Candara" panose="020E0502030303020204" pitchFamily="34" charset="0"/>
              </a:rPr>
              <a:t>2. </a:t>
            </a:r>
            <a:r>
              <a:rPr lang="en-US" sz="1800" b="1" dirty="0" err="1">
                <a:latin typeface="Candara" panose="020E0502030303020204" pitchFamily="34" charset="0"/>
              </a:rPr>
              <a:t>Anmeldung</a:t>
            </a:r>
            <a:r>
              <a:rPr lang="en-US" sz="1800" b="1" dirty="0">
                <a:latin typeface="Candara" panose="020E0502030303020204" pitchFamily="34" charset="0"/>
              </a:rPr>
              <a:t> in MyGuichet.lu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5776" y="1038277"/>
            <a:ext cx="3888432" cy="120084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6</a:t>
            </a:fld>
            <a:endParaRPr lang="fr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66C9CA7-F8CE-4430-AB9C-77B44AD01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65" y="2248499"/>
            <a:ext cx="9068935" cy="3630451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AEB17508-C047-42C9-AF8F-5B4E555BE348}"/>
              </a:ext>
            </a:extLst>
          </p:cNvPr>
          <p:cNvSpPr/>
          <p:nvPr/>
        </p:nvSpPr>
        <p:spPr>
          <a:xfrm>
            <a:off x="539552" y="3861048"/>
            <a:ext cx="2016224" cy="180020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402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6696744" cy="504056"/>
          </a:xfrm>
        </p:spPr>
        <p:txBody>
          <a:bodyPr/>
          <a:lstStyle/>
          <a:p>
            <a:r>
              <a:rPr lang="en-US" sz="1800" b="1" dirty="0">
                <a:latin typeface="Candara" panose="020E0502030303020204" pitchFamily="34" charset="0"/>
              </a:rPr>
              <a:t>2. </a:t>
            </a:r>
            <a:r>
              <a:rPr lang="en-US" sz="1800" b="1" dirty="0" err="1">
                <a:latin typeface="Candara" panose="020E0502030303020204" pitchFamily="34" charset="0"/>
              </a:rPr>
              <a:t>Anmeldung</a:t>
            </a:r>
            <a:r>
              <a:rPr lang="en-US" sz="1800" b="1" dirty="0">
                <a:latin typeface="Candara" panose="020E0502030303020204" pitchFamily="34" charset="0"/>
              </a:rPr>
              <a:t> in MyGuichet.lu</a:t>
            </a:r>
            <a:endParaRPr lang="fr-FR" sz="1800" b="1" dirty="0">
              <a:latin typeface="Candara" panose="020E0502030303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7</a:t>
            </a:fld>
            <a:endParaRPr lang="fr-CH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08720"/>
            <a:ext cx="8750060" cy="5328568"/>
          </a:xfrm>
          <a:prstGeom prst="rect">
            <a:avLst/>
          </a:prstGeom>
        </p:spPr>
      </p:pic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EEE6CF7-D98D-48D4-8128-7591C4EA3FC4}"/>
              </a:ext>
            </a:extLst>
          </p:cNvPr>
          <p:cNvSpPr/>
          <p:nvPr/>
        </p:nvSpPr>
        <p:spPr>
          <a:xfrm>
            <a:off x="971600" y="3304148"/>
            <a:ext cx="4896544" cy="307718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592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BE0277-26AA-4C2D-B4B7-2D20E1682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b="1" dirty="0">
                <a:latin typeface="Candara" panose="020E0502030303020204" pitchFamily="34" charset="0"/>
              </a:rPr>
              <a:t>3. </a:t>
            </a:r>
            <a:r>
              <a:rPr lang="en-US" sz="1800" b="1" dirty="0" err="1">
                <a:latin typeface="Candara" panose="020E0502030303020204" pitchFamily="34" charset="0"/>
              </a:rPr>
              <a:t>Einrichten</a:t>
            </a:r>
            <a:r>
              <a:rPr lang="en-US" sz="1800" b="1" dirty="0">
                <a:latin typeface="Candara" panose="020E0502030303020204" pitchFamily="34" charset="0"/>
              </a:rPr>
              <a:t> des </a:t>
            </a:r>
            <a:r>
              <a:rPr lang="en-US" sz="1800" b="1" dirty="0" err="1">
                <a:latin typeface="Candara" panose="020E0502030303020204" pitchFamily="34" charset="0"/>
              </a:rPr>
              <a:t>beruflichen</a:t>
            </a:r>
            <a:r>
              <a:rPr lang="en-US" sz="1800" b="1" dirty="0">
                <a:latin typeface="Candara" panose="020E0502030303020204" pitchFamily="34" charset="0"/>
              </a:rPr>
              <a:t> </a:t>
            </a:r>
            <a:r>
              <a:rPr lang="en-US" sz="1800" b="1" dirty="0" err="1">
                <a:latin typeface="Candara" panose="020E0502030303020204" pitchFamily="34" charset="0"/>
              </a:rPr>
              <a:t>Bereichs</a:t>
            </a:r>
            <a:r>
              <a:rPr lang="en-US" sz="1800" b="1" dirty="0">
                <a:latin typeface="Candara" panose="020E0502030303020204" pitchFamily="34" charset="0"/>
              </a:rPr>
              <a:t> in MyGuichet.lu</a:t>
            </a:r>
            <a:endParaRPr lang="de-DE" sz="1800" b="1" dirty="0">
              <a:latin typeface="Candara" panose="020E0502030303020204" pitchFamily="34" charset="0"/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F9C6708E-9B1C-4D16-8506-1FE3C1E3A2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844" y="908720"/>
            <a:ext cx="8229600" cy="3844817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822F8E-39C3-4798-B436-824BFABAD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8</a:t>
            </a:fld>
            <a:endParaRPr lang="fr-CH" dirty="0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40F8BBF5-E1A5-4952-813D-8051E8CD55B5}"/>
              </a:ext>
            </a:extLst>
          </p:cNvPr>
          <p:cNvSpPr/>
          <p:nvPr/>
        </p:nvSpPr>
        <p:spPr>
          <a:xfrm>
            <a:off x="971600" y="3068960"/>
            <a:ext cx="1008112" cy="14401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EAC1B69-4CEA-4AF4-ADD0-8FC5EEAE67A8}"/>
              </a:ext>
            </a:extLst>
          </p:cNvPr>
          <p:cNvSpPr/>
          <p:nvPr/>
        </p:nvSpPr>
        <p:spPr>
          <a:xfrm>
            <a:off x="4932040" y="3068960"/>
            <a:ext cx="864096" cy="2880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43683B96-C251-4866-9F81-B69BEA87668E}"/>
              </a:ext>
            </a:extLst>
          </p:cNvPr>
          <p:cNvSpPr/>
          <p:nvPr/>
        </p:nvSpPr>
        <p:spPr>
          <a:xfrm>
            <a:off x="6516216" y="980728"/>
            <a:ext cx="864096" cy="2160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0C38DC5C-6D33-4130-8094-284ED6CCB094}"/>
              </a:ext>
            </a:extLst>
          </p:cNvPr>
          <p:cNvSpPr/>
          <p:nvPr/>
        </p:nvSpPr>
        <p:spPr>
          <a:xfrm>
            <a:off x="2987824" y="4005064"/>
            <a:ext cx="2592288" cy="57606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035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E2D896-4887-49BA-961B-82C00E3D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b="1" dirty="0">
                <a:solidFill>
                  <a:srgbClr val="FF0000"/>
                </a:solidFill>
                <a:latin typeface="Candara" panose="020E0502030303020204" pitchFamily="34" charset="0"/>
              </a:rPr>
              <a:t>3. </a:t>
            </a:r>
            <a:r>
              <a:rPr lang="en-US" sz="1800" b="1" dirty="0" err="1">
                <a:solidFill>
                  <a:srgbClr val="FF0000"/>
                </a:solidFill>
                <a:latin typeface="Candara" panose="020E0502030303020204" pitchFamily="34" charset="0"/>
              </a:rPr>
              <a:t>Einrichten</a:t>
            </a:r>
            <a:r>
              <a:rPr lang="en-US" sz="1800" b="1" dirty="0">
                <a:solidFill>
                  <a:srgbClr val="FF0000"/>
                </a:solidFill>
                <a:latin typeface="Candara" panose="020E0502030303020204" pitchFamily="34" charset="0"/>
              </a:rPr>
              <a:t> des </a:t>
            </a:r>
            <a:r>
              <a:rPr lang="en-US" sz="1800" b="1" dirty="0" err="1">
                <a:solidFill>
                  <a:srgbClr val="FF0000"/>
                </a:solidFill>
                <a:latin typeface="Candara" panose="020E0502030303020204" pitchFamily="34" charset="0"/>
              </a:rPr>
              <a:t>beruflichen</a:t>
            </a:r>
            <a:r>
              <a:rPr lang="en-US" sz="1800" b="1" dirty="0">
                <a:solidFill>
                  <a:srgbClr val="FF0000"/>
                </a:solidFill>
                <a:latin typeface="Candara" panose="020E0502030303020204" pitchFamily="34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latin typeface="Candara" panose="020E0502030303020204" pitchFamily="34" charset="0"/>
              </a:rPr>
              <a:t>Bereichs</a:t>
            </a:r>
            <a:endParaRPr lang="de-DE" sz="2400" b="1" dirty="0">
              <a:latin typeface="Candara" panose="020E0502030303020204" pitchFamily="34" charset="0"/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2913E5D-F773-47BF-991A-D6B4EBABC7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052736"/>
            <a:ext cx="8229600" cy="4687679"/>
          </a:xfrm>
          <a:prstGeom prst="rect">
            <a:avLst/>
          </a:prstGeo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9812269-A7E2-459C-A893-DCF0D29D7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9</a:t>
            </a:fld>
            <a:endParaRPr lang="fr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D6902D6-E901-4DF4-9A19-D72ED2D67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799115"/>
            <a:ext cx="3744416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44008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par défaut">
  <a:themeElements>
    <a:clrScheme name="Gouvernement luxembourgeois">
      <a:dk1>
        <a:srgbClr val="FF0000"/>
      </a:dk1>
      <a:lt1>
        <a:srgbClr val="FFFFFF"/>
      </a:lt1>
      <a:dk2>
        <a:srgbClr val="80808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ouvernement luxembourgeo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916</Words>
  <Application>Microsoft Office PowerPoint</Application>
  <PresentationFormat>Bildschirmpräsentation (4:3)</PresentationFormat>
  <Paragraphs>229</Paragraphs>
  <Slides>54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54</vt:i4>
      </vt:variant>
    </vt:vector>
  </HeadingPairs>
  <TitlesOfParts>
    <vt:vector size="62" baseType="lpstr">
      <vt:lpstr>Arial</vt:lpstr>
      <vt:lpstr>Calibri</vt:lpstr>
      <vt:lpstr>Cambria</vt:lpstr>
      <vt:lpstr>Candara</vt:lpstr>
      <vt:lpstr>Symbol</vt:lpstr>
      <vt:lpstr>Times New Roman</vt:lpstr>
      <vt:lpstr>Wingdings</vt:lpstr>
      <vt:lpstr>Modèle par défaut</vt:lpstr>
      <vt:lpstr>Flächenantrag 2021</vt:lpstr>
      <vt:lpstr>Einleitung</vt:lpstr>
      <vt:lpstr>Aufteilung</vt:lpstr>
      <vt:lpstr>1. LuxTrust- Zertifikat</vt:lpstr>
      <vt:lpstr>1. LuxTrust- Zertifikat</vt:lpstr>
      <vt:lpstr>2. Anmeldung in MyGuichet.lu</vt:lpstr>
      <vt:lpstr>2. Anmeldung in MyGuichet.lu</vt:lpstr>
      <vt:lpstr>3. Einrichten des beruflichen Bereichs in MyGuichet.lu</vt:lpstr>
      <vt:lpstr>3. Einrichten des beruflichen Bereichs</vt:lpstr>
      <vt:lpstr>4. Eingabe des Aktivierungscodes</vt:lpstr>
      <vt:lpstr>4. Eingabe des Aktivierungscodes</vt:lpstr>
      <vt:lpstr>4. Eingabe des Aktivierungscodes</vt:lpstr>
      <vt:lpstr>4. Eingabe des Aktivierungscodes</vt:lpstr>
      <vt:lpstr>5. Flächenantrag suchen und öffnen</vt:lpstr>
      <vt:lpstr>5. Flächenantrag suchen und öffnen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6. Flächenantrag ausfüllen</vt:lpstr>
      <vt:lpstr>7. Weinbaukarteierhebung ausfüllen</vt:lpstr>
      <vt:lpstr>7. Weinbaukarteierhebung ausfüllen</vt:lpstr>
      <vt:lpstr>7. Weinbaukarteierhebung ausfüllen</vt:lpstr>
      <vt:lpstr>8. Vorgang abschließen </vt:lpstr>
      <vt:lpstr>8. Vorgang abschließen </vt:lpstr>
      <vt:lpstr>8. Vorgang abschließen </vt:lpstr>
      <vt:lpstr>9. Übermittlung des Vorgangs</vt:lpstr>
      <vt:lpstr>9. Übermittlung des Vorgangs</vt:lpstr>
      <vt:lpstr>9. Übermittlung des Vorgangs</vt:lpstr>
      <vt:lpstr>9. Übermittlung des Vorgangs</vt:lpstr>
      <vt:lpstr>9. Übermittlung des Vorgangs</vt:lpstr>
      <vt:lpstr>9. Übermittlung des Vorgangs</vt:lpstr>
      <vt:lpstr>9. Übermittlung des Vorgangs</vt:lpstr>
      <vt:lpstr>10. Hilfestellungen</vt:lpstr>
      <vt:lpstr>11. Termine</vt:lpstr>
      <vt:lpstr>12. Kontakte - SER</vt:lpstr>
      <vt:lpstr>12. Kontakte - IVV</vt:lpstr>
    </vt:vector>
  </TitlesOfParts>
  <Company>CIE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Administrator</dc:creator>
  <cp:lastModifiedBy>Anne Scheuren</cp:lastModifiedBy>
  <cp:revision>901</cp:revision>
  <cp:lastPrinted>2018-02-22T06:20:15Z</cp:lastPrinted>
  <dcterms:created xsi:type="dcterms:W3CDTF">2014-02-06T11:46:14Z</dcterms:created>
  <dcterms:modified xsi:type="dcterms:W3CDTF">2021-02-23T14:11:24Z</dcterms:modified>
</cp:coreProperties>
</file>