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45"/>
  </p:notesMasterIdLst>
  <p:handoutMasterIdLst>
    <p:handoutMasterId r:id="rId146"/>
  </p:handoutMasterIdLst>
  <p:sldIdLst>
    <p:sldId id="256" r:id="rId2"/>
    <p:sldId id="425" r:id="rId3"/>
    <p:sldId id="359" r:id="rId4"/>
    <p:sldId id="381" r:id="rId5"/>
    <p:sldId id="438" r:id="rId6"/>
    <p:sldId id="434" r:id="rId7"/>
    <p:sldId id="432" r:id="rId8"/>
    <p:sldId id="427" r:id="rId9"/>
    <p:sldId id="357" r:id="rId10"/>
    <p:sldId id="426" r:id="rId11"/>
    <p:sldId id="384" r:id="rId12"/>
    <p:sldId id="284" r:id="rId13"/>
    <p:sldId id="307" r:id="rId14"/>
    <p:sldId id="375" r:id="rId15"/>
    <p:sldId id="289" r:id="rId16"/>
    <p:sldId id="273" r:id="rId17"/>
    <p:sldId id="383" r:id="rId18"/>
    <p:sldId id="300" r:id="rId19"/>
    <p:sldId id="303" r:id="rId20"/>
    <p:sldId id="259" r:id="rId21"/>
    <p:sldId id="308" r:id="rId22"/>
    <p:sldId id="266" r:id="rId23"/>
    <p:sldId id="309" r:id="rId24"/>
    <p:sldId id="385" r:id="rId25"/>
    <p:sldId id="294" r:id="rId26"/>
    <p:sldId id="296" r:id="rId27"/>
    <p:sldId id="376" r:id="rId28"/>
    <p:sldId id="299" r:id="rId29"/>
    <p:sldId id="378" r:id="rId30"/>
    <p:sldId id="306" r:id="rId31"/>
    <p:sldId id="380" r:id="rId32"/>
    <p:sldId id="435" r:id="rId33"/>
    <p:sldId id="302" r:id="rId34"/>
    <p:sldId id="315" r:id="rId35"/>
    <p:sldId id="316" r:id="rId36"/>
    <p:sldId id="317" r:id="rId37"/>
    <p:sldId id="318" r:id="rId38"/>
    <p:sldId id="437" r:id="rId39"/>
    <p:sldId id="382" r:id="rId40"/>
    <p:sldId id="352" r:id="rId41"/>
    <p:sldId id="363" r:id="rId42"/>
    <p:sldId id="365" r:id="rId43"/>
    <p:sldId id="367" r:id="rId44"/>
    <p:sldId id="369" r:id="rId45"/>
    <p:sldId id="321" r:id="rId46"/>
    <p:sldId id="386" r:id="rId47"/>
    <p:sldId id="343" r:id="rId48"/>
    <p:sldId id="344" r:id="rId49"/>
    <p:sldId id="345" r:id="rId50"/>
    <p:sldId id="346" r:id="rId51"/>
    <p:sldId id="347" r:id="rId52"/>
    <p:sldId id="348" r:id="rId53"/>
    <p:sldId id="387" r:id="rId54"/>
    <p:sldId id="353" r:id="rId55"/>
    <p:sldId id="354" r:id="rId56"/>
    <p:sldId id="350" r:id="rId57"/>
    <p:sldId id="351" r:id="rId58"/>
    <p:sldId id="349" r:id="rId59"/>
    <p:sldId id="340" r:id="rId60"/>
    <p:sldId id="440" r:id="rId61"/>
    <p:sldId id="441" r:id="rId62"/>
    <p:sldId id="388" r:id="rId63"/>
    <p:sldId id="355" r:id="rId64"/>
    <p:sldId id="373" r:id="rId65"/>
    <p:sldId id="320" r:id="rId66"/>
    <p:sldId id="371" r:id="rId67"/>
    <p:sldId id="322" r:id="rId68"/>
    <p:sldId id="323" r:id="rId69"/>
    <p:sldId id="324" r:id="rId70"/>
    <p:sldId id="325" r:id="rId71"/>
    <p:sldId id="326" r:id="rId72"/>
    <p:sldId id="391" r:id="rId73"/>
    <p:sldId id="442" r:id="rId74"/>
    <p:sldId id="328" r:id="rId75"/>
    <p:sldId id="329" r:id="rId76"/>
    <p:sldId id="330" r:id="rId77"/>
    <p:sldId id="331" r:id="rId78"/>
    <p:sldId id="332" r:id="rId79"/>
    <p:sldId id="333" r:id="rId80"/>
    <p:sldId id="389" r:id="rId81"/>
    <p:sldId id="334" r:id="rId82"/>
    <p:sldId id="335" r:id="rId83"/>
    <p:sldId id="336" r:id="rId84"/>
    <p:sldId id="337" r:id="rId85"/>
    <p:sldId id="338" r:id="rId86"/>
    <p:sldId id="339" r:id="rId87"/>
    <p:sldId id="417" r:id="rId88"/>
    <p:sldId id="418" r:id="rId89"/>
    <p:sldId id="419" r:id="rId90"/>
    <p:sldId id="420" r:id="rId91"/>
    <p:sldId id="421" r:id="rId92"/>
    <p:sldId id="422" r:id="rId93"/>
    <p:sldId id="390" r:id="rId94"/>
    <p:sldId id="392" r:id="rId95"/>
    <p:sldId id="405" r:id="rId96"/>
    <p:sldId id="393" r:id="rId97"/>
    <p:sldId id="394" r:id="rId98"/>
    <p:sldId id="395" r:id="rId99"/>
    <p:sldId id="396" r:id="rId100"/>
    <p:sldId id="406" r:id="rId101"/>
    <p:sldId id="397" r:id="rId102"/>
    <p:sldId id="398" r:id="rId103"/>
    <p:sldId id="403" r:id="rId104"/>
    <p:sldId id="411" r:id="rId105"/>
    <p:sldId id="404" r:id="rId106"/>
    <p:sldId id="399" r:id="rId107"/>
    <p:sldId id="400" r:id="rId108"/>
    <p:sldId id="407" r:id="rId109"/>
    <p:sldId id="408" r:id="rId110"/>
    <p:sldId id="402" r:id="rId111"/>
    <p:sldId id="401" r:id="rId112"/>
    <p:sldId id="410" r:id="rId113"/>
    <p:sldId id="412" r:id="rId114"/>
    <p:sldId id="413" r:id="rId115"/>
    <p:sldId id="414" r:id="rId116"/>
    <p:sldId id="416" r:id="rId117"/>
    <p:sldId id="436" r:id="rId118"/>
    <p:sldId id="429" r:id="rId119"/>
    <p:sldId id="430" r:id="rId120"/>
    <p:sldId id="431" r:id="rId121"/>
    <p:sldId id="424" r:id="rId122"/>
    <p:sldId id="423" r:id="rId123"/>
    <p:sldId id="428" r:id="rId124"/>
    <p:sldId id="433" r:id="rId125"/>
    <p:sldId id="443" r:id="rId126"/>
    <p:sldId id="444" r:id="rId127"/>
    <p:sldId id="445" r:id="rId128"/>
    <p:sldId id="446" r:id="rId129"/>
    <p:sldId id="447" r:id="rId130"/>
    <p:sldId id="448" r:id="rId131"/>
    <p:sldId id="450" r:id="rId132"/>
    <p:sldId id="460" r:id="rId133"/>
    <p:sldId id="451" r:id="rId134"/>
    <p:sldId id="461" r:id="rId135"/>
    <p:sldId id="452" r:id="rId136"/>
    <p:sldId id="453" r:id="rId137"/>
    <p:sldId id="454" r:id="rId138"/>
    <p:sldId id="455" r:id="rId139"/>
    <p:sldId id="462" r:id="rId140"/>
    <p:sldId id="456" r:id="rId141"/>
    <p:sldId id="457" r:id="rId142"/>
    <p:sldId id="458" r:id="rId143"/>
    <p:sldId id="459" r:id="rId1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duction" id="{B5B217FD-01A8-4B4B-9C97-F94E6CF0420A}">
          <p14:sldIdLst>
            <p14:sldId id="256"/>
            <p14:sldId id="425"/>
            <p14:sldId id="359"/>
            <p14:sldId id="381"/>
          </p14:sldIdLst>
        </p14:section>
        <p14:section name="1) Cadre légal et rapport EMA" id="{75AB9FE9-1F5C-4649-BD55-64B6C960774B}">
          <p14:sldIdLst>
            <p14:sldId id="438"/>
            <p14:sldId id="434"/>
            <p14:sldId id="432"/>
            <p14:sldId id="427"/>
            <p14:sldId id="357"/>
            <p14:sldId id="426"/>
          </p14:sldIdLst>
        </p14:section>
        <p14:section name="2) Statistique" id="{6E60A08D-552B-4B0A-A969-8733977F4924}">
          <p14:sldIdLst>
            <p14:sldId id="384"/>
            <p14:sldId id="284"/>
            <p14:sldId id="307"/>
            <p14:sldId id="375"/>
            <p14:sldId id="289"/>
            <p14:sldId id="273"/>
          </p14:sldIdLst>
        </p14:section>
        <p14:section name="3) Vente" id="{EA945B2F-86D3-4BCC-94E9-98C881E9021F}">
          <p14:sldIdLst>
            <p14:sldId id="383"/>
            <p14:sldId id="300"/>
            <p14:sldId id="303"/>
            <p14:sldId id="259"/>
            <p14:sldId id="308"/>
            <p14:sldId id="266"/>
            <p14:sldId id="309"/>
          </p14:sldIdLst>
        </p14:section>
        <p14:section name="4) Utilisation" id="{17D0B1C6-1511-4384-BC7C-FE9FE3479291}">
          <p14:sldIdLst>
            <p14:sldId id="385"/>
            <p14:sldId id="294"/>
            <p14:sldId id="296"/>
            <p14:sldId id="376"/>
            <p14:sldId id="299"/>
            <p14:sldId id="378"/>
            <p14:sldId id="306"/>
            <p14:sldId id="380"/>
          </p14:sldIdLst>
        </p14:section>
        <p14:section name="5) Conclusion" id="{B378959A-3D9B-4FB6-AEAF-1E9034A0969C}">
          <p14:sldIdLst>
            <p14:sldId id="435"/>
            <p14:sldId id="302"/>
          </p14:sldIdLst>
        </p14:section>
        <p14:section name="6) Distribution des médicaments vétérinaires (MV), systèmes de collecte des données sur l’utilisation des antimicrobiens et initiatives politiques en matière de résistance aux antimicrobiens (RAM) au niveau national" id="{57E8B87A-E7A2-406B-B652-0D14EC2D3A00}">
          <p14:sldIdLst>
            <p14:sldId id="315"/>
            <p14:sldId id="316"/>
            <p14:sldId id="317"/>
            <p14:sldId id="318"/>
          </p14:sldIdLst>
        </p14:section>
        <p14:section name="7) Certification individuelle" id="{729B750A-0C1A-41E8-B760-FC605A81BD58}">
          <p14:sldIdLst>
            <p14:sldId id="437"/>
            <p14:sldId id="382"/>
            <p14:sldId id="352"/>
            <p14:sldId id="363"/>
            <p14:sldId id="365"/>
            <p14:sldId id="367"/>
            <p14:sldId id="369"/>
            <p14:sldId id="321"/>
          </p14:sldIdLst>
        </p14:section>
        <p14:section name="8) Créer un mandat" id="{B56441DE-B1C2-4816-8C40-8811BC2FB22B}">
          <p14:sldIdLst>
            <p14:sldId id="386"/>
            <p14:sldId id="343"/>
            <p14:sldId id="344"/>
            <p14:sldId id="345"/>
            <p14:sldId id="346"/>
            <p14:sldId id="347"/>
            <p14:sldId id="348"/>
          </p14:sldIdLst>
        </p14:section>
        <p14:section name="9) Ajouter un mandat" id="{73E77705-9F42-4FCB-8319-A060C22E987A}">
          <p14:sldIdLst>
            <p14:sldId id="387"/>
            <p14:sldId id="353"/>
            <p14:sldId id="354"/>
            <p14:sldId id="350"/>
            <p14:sldId id="351"/>
            <p14:sldId id="349"/>
            <p14:sldId id="340"/>
            <p14:sldId id="440"/>
            <p14:sldId id="441"/>
          </p14:sldIdLst>
        </p14:section>
        <p14:section name="10) MyCheptel introduction de données d'utilisation" id="{7B65EE30-131F-4A4A-817C-8E6FE92765E9}">
          <p14:sldIdLst>
            <p14:sldId id="388"/>
            <p14:sldId id="355"/>
            <p14:sldId id="373"/>
            <p14:sldId id="320"/>
            <p14:sldId id="371"/>
            <p14:sldId id="322"/>
            <p14:sldId id="323"/>
            <p14:sldId id="324"/>
            <p14:sldId id="325"/>
            <p14:sldId id="326"/>
            <p14:sldId id="391"/>
            <p14:sldId id="442"/>
            <p14:sldId id="328"/>
            <p14:sldId id="329"/>
            <p14:sldId id="330"/>
            <p14:sldId id="331"/>
            <p14:sldId id="332"/>
            <p14:sldId id="333"/>
          </p14:sldIdLst>
        </p14:section>
        <p14:section name="11) MyCheptel_Correction" id="{FCD764A0-D286-4F7E-ADB0-3906DBE311A5}">
          <p14:sldIdLst>
            <p14:sldId id="389"/>
            <p14:sldId id="334"/>
            <p14:sldId id="335"/>
            <p14:sldId id="336"/>
            <p14:sldId id="337"/>
            <p14:sldId id="338"/>
            <p14:sldId id="339"/>
            <p14:sldId id="417"/>
            <p14:sldId id="418"/>
            <p14:sldId id="419"/>
            <p14:sldId id="420"/>
            <p14:sldId id="421"/>
            <p14:sldId id="422"/>
          </p14:sldIdLst>
        </p14:section>
        <p14:section name="12) Erreurs fréquentes" id="{DFDFF92A-9B72-459C-BD66-9E5E2C834EBA}">
          <p14:sldIdLst>
            <p14:sldId id="390"/>
            <p14:sldId id="392"/>
            <p14:sldId id="405"/>
            <p14:sldId id="393"/>
            <p14:sldId id="394"/>
            <p14:sldId id="395"/>
            <p14:sldId id="396"/>
            <p14:sldId id="406"/>
            <p14:sldId id="397"/>
            <p14:sldId id="398"/>
            <p14:sldId id="403"/>
            <p14:sldId id="411"/>
            <p14:sldId id="404"/>
            <p14:sldId id="399"/>
            <p14:sldId id="400"/>
            <p14:sldId id="407"/>
            <p14:sldId id="408"/>
            <p14:sldId id="402"/>
            <p14:sldId id="401"/>
            <p14:sldId id="410"/>
            <p14:sldId id="412"/>
            <p14:sldId id="413"/>
            <p14:sldId id="414"/>
            <p14:sldId id="416"/>
          </p14:sldIdLst>
        </p14:section>
        <p14:section name="13) Autres" id="{F2E04763-4FDB-4878-92D1-D85D11BF1CE0}">
          <p14:sldIdLst>
            <p14:sldId id="436"/>
            <p14:sldId id="429"/>
            <p14:sldId id="430"/>
            <p14:sldId id="431"/>
            <p14:sldId id="424"/>
            <p14:sldId id="423"/>
            <p14:sldId id="428"/>
          </p14:sldIdLst>
        </p14:section>
        <p14:section name="14) FAQ" id="{1E1A4311-4251-4B95-9688-ACBD486E1E82}">
          <p14:sldIdLst>
            <p14:sldId id="433"/>
            <p14:sldId id="443"/>
            <p14:sldId id="444"/>
            <p14:sldId id="445"/>
            <p14:sldId id="446"/>
            <p14:sldId id="447"/>
            <p14:sldId id="448"/>
            <p14:sldId id="450"/>
            <p14:sldId id="460"/>
            <p14:sldId id="451"/>
            <p14:sldId id="461"/>
            <p14:sldId id="452"/>
            <p14:sldId id="453"/>
            <p14:sldId id="454"/>
            <p14:sldId id="455"/>
            <p14:sldId id="462"/>
            <p14:sldId id="456"/>
            <p14:sldId id="457"/>
            <p14:sldId id="458"/>
            <p14:sldId id="4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22ABA-1C9B-F4B9-5098-EE30F6AF0F67}" name="Carole Schummer" initials="CS" userId="S::Carole.Schummer@alva.etat.lu::5c57191c-1231-45a8-86cb-7528992db6d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77386" autoAdjust="0"/>
  </p:normalViewPr>
  <p:slideViewPr>
    <p:cSldViewPr snapToGrid="0">
      <p:cViewPr varScale="1">
        <p:scale>
          <a:sx n="85" d="100"/>
          <a:sy n="85" d="100"/>
        </p:scale>
        <p:origin x="1614"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microsoft.com/office/2018/10/relationships/authors" Targe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7A54C7-68B3-3AEB-FFF8-A79A586083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679A541C-710E-19C3-22BB-5C6C9D9C9E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CFF0A5-3A28-4AC9-9CE4-24EB45F5743D}" type="datetimeFigureOut">
              <a:rPr lang="fr-FR" smtClean="0"/>
              <a:t>09/02/2026</a:t>
            </a:fld>
            <a:endParaRPr lang="fr-FR"/>
          </a:p>
        </p:txBody>
      </p:sp>
      <p:sp>
        <p:nvSpPr>
          <p:cNvPr id="4" name="Footer Placeholder 3">
            <a:extLst>
              <a:ext uri="{FF2B5EF4-FFF2-40B4-BE49-F238E27FC236}">
                <a16:creationId xmlns:a16="http://schemas.microsoft.com/office/drawing/2014/main" id="{24D4AAAC-8412-C488-E00B-C5A91DCE2D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2ABFC649-8FA8-E550-C668-F7233EE87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811661-6978-49BE-B491-666A639AF161}" type="slidenum">
              <a:rPr lang="fr-FR" smtClean="0"/>
              <a:t>‹#›</a:t>
            </a:fld>
            <a:endParaRPr lang="fr-FR"/>
          </a:p>
        </p:txBody>
      </p:sp>
    </p:spTree>
    <p:extLst>
      <p:ext uri="{BB962C8B-B14F-4D97-AF65-F5344CB8AC3E}">
        <p14:creationId xmlns:p14="http://schemas.microsoft.com/office/powerpoint/2010/main" val="242486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39069-1E9D-4E77-B51C-95EBD8B45F75}" type="datetimeFigureOut">
              <a:rPr lang="fr-FR" smtClean="0"/>
              <a:t>09/02/2026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2FC7-6F70-4D5E-9A73-5A87C5877864}" type="slidenum">
              <a:rPr lang="fr-FR" smtClean="0"/>
              <a:t>‹#›</a:t>
            </a:fld>
            <a:endParaRPr lang="fr-FR"/>
          </a:p>
        </p:txBody>
      </p:sp>
    </p:spTree>
    <p:extLst>
      <p:ext uri="{BB962C8B-B14F-4D97-AF65-F5344CB8AC3E}">
        <p14:creationId xmlns:p14="http://schemas.microsoft.com/office/powerpoint/2010/main" val="42502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eidas.ec.europa.eu/efda/trust-services/browse/eidas/tls/search/type?step=3&amp;searchCriteria=eyJzZXJ2aWNlU2NvcGUiOiJBTEwiLCJjb3VudHJ5Q29kZXMiOlsiQVQiLCJCRSIsIkJHIiwiSFIiLCJDWSIsIkNaIiwiREsiLCJFRSIsIkZJIiwiRlIiLCJERSIsIkVMIiwiSFUiLCJJUyIsIklFIiwiSVQiLCJMViIsIkxJIiwiTFQiLCJMVSIsIk1UIiwiTkwiLCJOTyIsIlBMIiwiUFQiLCJSTyIsIlNLIiwiU0kiLCJFUyIsIlNFIiwiVUsiXSwic2VydmljZUxlZ2FsVHlwZXMiOlsiUV9DRVJUX0VTSUciXX0%3D"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Merci de bien vouloir garder vos questions pour la fin de la session.</a:t>
            </a:r>
            <a:br>
              <a:rPr lang="fr-LU" dirty="0"/>
            </a:br>
            <a:r>
              <a:rPr lang="fr-LU" dirty="0"/>
              <a:t>- Les collègues qui nous suivent en ligne peuvent écrire leurs questions dans le chat ; elles seront également traitées à la fin de la session.</a:t>
            </a:r>
          </a:p>
          <a:p>
            <a:r>
              <a:rPr lang="fr-LU" dirty="0"/>
              <a:t>- Merci de bien vouloir vous inscrire sur la liste des participants. </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a:t>
            </a:fld>
            <a:endParaRPr lang="fr-FR"/>
          </a:p>
        </p:txBody>
      </p:sp>
    </p:spTree>
    <p:extLst>
      <p:ext uri="{BB962C8B-B14F-4D97-AF65-F5344CB8AC3E}">
        <p14:creationId xmlns:p14="http://schemas.microsoft.com/office/powerpoint/2010/main" val="252193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Se réfère à tous les animaux destinés à la production alimentaire</a:t>
            </a:r>
          </a:p>
          <a:p>
            <a:pPr marL="171450" indent="-171450">
              <a:buFontTx/>
              <a:buChar char="-"/>
            </a:pPr>
            <a:r>
              <a:rPr lang="fr-FR" dirty="0"/>
              <a:t>Baisse de la vente de 230 kg en 2024</a:t>
            </a:r>
          </a:p>
          <a:p>
            <a:pPr marL="171450" indent="-171450">
              <a:buFontTx/>
              <a:buChar char="-"/>
            </a:pPr>
            <a:r>
              <a:rPr lang="fr-FR" dirty="0"/>
              <a:t>Légère hausse des injectables</a:t>
            </a:r>
          </a:p>
          <a:p>
            <a:pPr marL="171450" indent="-171450">
              <a:buFontTx/>
              <a:buChar char="-"/>
            </a:pPr>
            <a:r>
              <a:rPr lang="fr-FR" dirty="0"/>
              <a:t>Baisse des préparations orales vis-à-vis de l’année 2023</a:t>
            </a:r>
          </a:p>
          <a:p>
            <a:pPr marL="171450" indent="-171450">
              <a:buFontTx/>
              <a:buChar char="-"/>
            </a:pPr>
            <a:r>
              <a:rPr lang="fr-FR" dirty="0"/>
              <a:t>Les trois types de préparations restent les plus utilisés</a:t>
            </a:r>
          </a:p>
        </p:txBody>
      </p:sp>
      <p:sp>
        <p:nvSpPr>
          <p:cNvPr id="4" name="Slide Number Placeholder 3"/>
          <p:cNvSpPr>
            <a:spLocks noGrp="1"/>
          </p:cNvSpPr>
          <p:nvPr>
            <p:ph type="sldNum" sz="quarter" idx="5"/>
          </p:nvPr>
        </p:nvSpPr>
        <p:spPr/>
        <p:txBody>
          <a:bodyPr/>
          <a:lstStyle/>
          <a:p>
            <a:fld id="{FB8D2FC7-6F70-4D5E-9A73-5A87C5877864}" type="slidenum">
              <a:rPr lang="fr-FR" smtClean="0"/>
              <a:t>18</a:t>
            </a:fld>
            <a:endParaRPr lang="fr-FR"/>
          </a:p>
        </p:txBody>
      </p:sp>
    </p:spTree>
    <p:extLst>
      <p:ext uri="{BB962C8B-B14F-4D97-AF65-F5344CB8AC3E}">
        <p14:creationId xmlns:p14="http://schemas.microsoft.com/office/powerpoint/2010/main" val="117936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19</a:t>
            </a:fld>
            <a:endParaRPr lang="fr-FR"/>
          </a:p>
        </p:txBody>
      </p:sp>
    </p:spTree>
    <p:extLst>
      <p:ext uri="{BB962C8B-B14F-4D97-AF65-F5344CB8AC3E}">
        <p14:creationId xmlns:p14="http://schemas.microsoft.com/office/powerpoint/2010/main" val="126189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La vente d’antibiotiques par rapport à la biomasse animale au Luxembourg est très basse comparée au pays voisins.</a:t>
            </a:r>
          </a:p>
        </p:txBody>
      </p:sp>
      <p:sp>
        <p:nvSpPr>
          <p:cNvPr id="4" name="Slide Number Placeholder 3"/>
          <p:cNvSpPr>
            <a:spLocks noGrp="1"/>
          </p:cNvSpPr>
          <p:nvPr>
            <p:ph type="sldNum" sz="quarter" idx="5"/>
          </p:nvPr>
        </p:nvSpPr>
        <p:spPr/>
        <p:txBody>
          <a:bodyPr/>
          <a:lstStyle/>
          <a:p>
            <a:fld id="{FB8D2FC7-6F70-4D5E-9A73-5A87C5877864}" type="slidenum">
              <a:rPr lang="fr-FR" smtClean="0"/>
              <a:t>20</a:t>
            </a:fld>
            <a:endParaRPr lang="fr-FR"/>
          </a:p>
        </p:txBody>
      </p:sp>
    </p:spTree>
    <p:extLst>
      <p:ext uri="{BB962C8B-B14F-4D97-AF65-F5344CB8AC3E}">
        <p14:creationId xmlns:p14="http://schemas.microsoft.com/office/powerpoint/2010/main" val="242183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La catégorie d’</a:t>
            </a:r>
            <a:r>
              <a:rPr lang="fr-FR" dirty="0" err="1"/>
              <a:t>antimicobiens</a:t>
            </a:r>
            <a:r>
              <a:rPr lang="fr-FR" dirty="0"/>
              <a:t> la plus utilisée est l’AMEG D, ce qui est bien</a:t>
            </a:r>
          </a:p>
          <a:p>
            <a:pPr marL="171450" indent="-171450">
              <a:buFontTx/>
              <a:buChar char="-"/>
            </a:pPr>
            <a:endParaRPr lang="fr-FR" dirty="0"/>
          </a:p>
          <a:p>
            <a:r>
              <a:rPr lang="fr-LU" b="1" dirty="0"/>
              <a:t>Catégorie A (« Éviter ») :</a:t>
            </a:r>
            <a:r>
              <a:rPr lang="fr-LU" dirty="0"/>
              <a:t> Ces antibiotiques ne sont pas autorisés pour un usage vétérinaire dans l’UE. Ils ne peuvent pas être utilisés chez les animaux destinés à la production alimentaire et sont réservés à des circonstances exceptionnelles pour les animaux de compagnie.</a:t>
            </a:r>
          </a:p>
          <a:p>
            <a:r>
              <a:rPr lang="fr-LU" b="1" dirty="0"/>
              <a:t>Catégorie B (« Restreindre ») :</a:t>
            </a:r>
            <a:r>
              <a:rPr lang="fr-LU" dirty="0"/>
              <a:t> Ces antibiotiques sont d’une importance critique en médecine humaine (par exemple, les céphalosporines de 3e/4e génération, les quinolones, les </a:t>
            </a:r>
            <a:r>
              <a:rPr lang="fr-LU" dirty="0" err="1"/>
              <a:t>polymyxines</a:t>
            </a:r>
            <a:r>
              <a:rPr lang="fr-LU" dirty="0"/>
              <a:t>). Leur utilisation chez les animaux doit être fortement limitée afin de réduire les risques pour la santé publique.</a:t>
            </a:r>
          </a:p>
          <a:p>
            <a:r>
              <a:rPr lang="fr-LU" b="1" dirty="0"/>
              <a:t>Catégorie C (« Prudence ») :</a:t>
            </a:r>
            <a:r>
              <a:rPr lang="fr-LU" dirty="0"/>
              <a:t> Ces antibiotiques sont ceux pour lesquels il existe peu d’alternatives en médecine vétérinaire. Ils ne doivent être utilisés que lorsqu’aucune option de la catégorie D n’est appropriée.</a:t>
            </a:r>
          </a:p>
          <a:p>
            <a:r>
              <a:rPr lang="fr-LU" b="1" dirty="0"/>
              <a:t>Catégorie D (« Usage raisonné ») :</a:t>
            </a:r>
            <a:r>
              <a:rPr lang="fr-LU" dirty="0"/>
              <a:t> Ces antibiotiques doivent être utilisés en première intention chaque fois que possible, dans le cadre d’un usage prudent et responsable.</a:t>
            </a:r>
          </a:p>
          <a:p>
            <a:pPr marL="171450" indent="-171450">
              <a:buFontTx/>
              <a:buChar char="-"/>
            </a:pP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22</a:t>
            </a:fld>
            <a:endParaRPr lang="fr-FR"/>
          </a:p>
        </p:txBody>
      </p:sp>
    </p:spTree>
    <p:extLst>
      <p:ext uri="{BB962C8B-B14F-4D97-AF65-F5344CB8AC3E}">
        <p14:creationId xmlns:p14="http://schemas.microsoft.com/office/powerpoint/2010/main" val="53968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Forte </a:t>
            </a:r>
            <a:r>
              <a:rPr lang="en-US" dirty="0" err="1"/>
              <a:t>baisse</a:t>
            </a:r>
            <a:r>
              <a:rPr lang="en-US" dirty="0"/>
              <a:t> du </a:t>
            </a:r>
            <a:r>
              <a:rPr lang="en-US" dirty="0" err="1"/>
              <a:t>nombre</a:t>
            </a:r>
            <a:r>
              <a:rPr lang="en-US" dirty="0"/>
              <a:t> de prescriptions pour les </a:t>
            </a:r>
            <a:r>
              <a:rPr lang="en-US" dirty="0" err="1"/>
              <a:t>bovins</a:t>
            </a:r>
            <a:r>
              <a:rPr lang="en-US" dirty="0"/>
              <a:t> </a:t>
            </a:r>
            <a:r>
              <a:rPr lang="en-US" dirty="0" err="1"/>
              <a:t>pourrait</a:t>
            </a:r>
            <a:r>
              <a:rPr lang="en-US" dirty="0"/>
              <a:t> </a:t>
            </a:r>
            <a:r>
              <a:rPr lang="en-US" dirty="0" err="1"/>
              <a:t>expliquer</a:t>
            </a:r>
            <a:r>
              <a:rPr lang="en-US" dirty="0"/>
              <a:t> la forte “</a:t>
            </a:r>
            <a:r>
              <a:rPr lang="en-US" dirty="0" err="1"/>
              <a:t>baisse</a:t>
            </a:r>
            <a:r>
              <a:rPr lang="en-US" dirty="0"/>
              <a:t> de </a:t>
            </a:r>
            <a:r>
              <a:rPr lang="en-US" dirty="0" err="1"/>
              <a:t>l’utilisation</a:t>
            </a:r>
            <a:r>
              <a:rPr lang="en-US" dirty="0"/>
              <a:t>”</a:t>
            </a:r>
          </a:p>
          <a:p>
            <a:pPr marL="628650" lvl="1" indent="-171450">
              <a:buFontTx/>
              <a:buChar char="-"/>
            </a:pPr>
            <a:r>
              <a:rPr lang="en-US" dirty="0" err="1"/>
              <a:t>moins</a:t>
            </a:r>
            <a:r>
              <a:rPr lang="en-US" dirty="0"/>
              <a:t> </a:t>
            </a:r>
            <a:r>
              <a:rPr lang="en-US" dirty="0" err="1"/>
              <a:t>d’utilisation</a:t>
            </a:r>
            <a:r>
              <a:rPr lang="en-US" dirty="0"/>
              <a:t>? </a:t>
            </a:r>
            <a:r>
              <a:rPr lang="en-US" dirty="0">
                <a:sym typeface="Wingdings" panose="05000000000000000000" pitchFamily="2" charset="2"/>
              </a:rPr>
              <a:t> </a:t>
            </a:r>
            <a:r>
              <a:rPr lang="en-US" dirty="0" err="1">
                <a:sym typeface="Wingdings" panose="05000000000000000000" pitchFamily="2" charset="2"/>
              </a:rPr>
              <a:t>baisse</a:t>
            </a:r>
            <a:r>
              <a:rPr lang="en-US" dirty="0">
                <a:sym typeface="Wingdings" panose="05000000000000000000" pitchFamily="2" charset="2"/>
              </a:rPr>
              <a:t> </a:t>
            </a:r>
            <a:r>
              <a:rPr lang="en-US" dirty="0" err="1">
                <a:sym typeface="Wingdings" panose="05000000000000000000" pitchFamily="2" charset="2"/>
              </a:rPr>
              <a:t>énorme</a:t>
            </a:r>
            <a:r>
              <a:rPr lang="en-US" dirty="0">
                <a:sym typeface="Wingdings" panose="05000000000000000000" pitchFamily="2" charset="2"/>
              </a:rPr>
              <a:t>?! Peu probable</a:t>
            </a:r>
          </a:p>
          <a:p>
            <a:pPr marL="628650" lvl="1" indent="-171450">
              <a:buFontTx/>
              <a:buChar char="-"/>
            </a:pPr>
            <a:r>
              <a:rPr lang="en-US" dirty="0" err="1">
                <a:sym typeface="Wingdings" panose="05000000000000000000" pitchFamily="2" charset="2"/>
              </a:rPr>
              <a:t>Moins</a:t>
            </a:r>
            <a:r>
              <a:rPr lang="en-US" dirty="0">
                <a:sym typeface="Wingdings" panose="05000000000000000000" pitchFamily="2" charset="2"/>
              </a:rPr>
              <a:t> </a:t>
            </a:r>
            <a:r>
              <a:rPr lang="en-US" dirty="0" err="1">
                <a:sym typeface="Wingdings" panose="05000000000000000000" pitchFamily="2" charset="2"/>
              </a:rPr>
              <a:t>d’introductions</a:t>
            </a:r>
            <a:r>
              <a:rPr lang="en-US" dirty="0">
                <a:sym typeface="Wingdings" panose="05000000000000000000" pitchFamily="2" charset="2"/>
              </a:rPr>
              <a:t> de </a:t>
            </a:r>
            <a:r>
              <a:rPr lang="en-US" dirty="0" err="1">
                <a:sym typeface="Wingdings" panose="05000000000000000000" pitchFamily="2" charset="2"/>
              </a:rPr>
              <a:t>l’utilisation</a:t>
            </a:r>
            <a:r>
              <a:rPr lang="en-US" dirty="0">
                <a:sym typeface="Wingdings" panose="05000000000000000000" pitchFamily="2" charset="2"/>
              </a:rPr>
              <a:t> dans la </a:t>
            </a:r>
            <a:r>
              <a:rPr lang="en-US" dirty="0" err="1">
                <a:sym typeface="Wingdings" panose="05000000000000000000" pitchFamily="2" charset="2"/>
              </a:rPr>
              <a:t>banque</a:t>
            </a:r>
            <a:r>
              <a:rPr lang="en-US" dirty="0">
                <a:sym typeface="Wingdings" panose="05000000000000000000" pitchFamily="2" charset="2"/>
              </a:rPr>
              <a:t> de données?</a:t>
            </a:r>
            <a:endParaRPr lang="en-US" dirty="0"/>
          </a:p>
          <a:p>
            <a:pPr marL="171450" indent="-171450">
              <a:buFontTx/>
              <a:buChar char="-"/>
            </a:pPr>
            <a:r>
              <a:rPr lang="en-US" dirty="0"/>
              <a:t>Forte </a:t>
            </a:r>
            <a:r>
              <a:rPr lang="en-US" dirty="0" err="1"/>
              <a:t>baisse</a:t>
            </a:r>
            <a:r>
              <a:rPr lang="en-US" dirty="0"/>
              <a:t> des </a:t>
            </a:r>
            <a:r>
              <a:rPr lang="en-US" dirty="0" err="1"/>
              <a:t>préparations</a:t>
            </a:r>
            <a:r>
              <a:rPr lang="en-US" dirty="0"/>
              <a:t> injectables</a:t>
            </a:r>
          </a:p>
          <a:p>
            <a:pPr marL="171450" indent="-171450">
              <a:buFontTx/>
              <a:buChar char="-"/>
            </a:pPr>
            <a:r>
              <a:rPr lang="en-US" dirty="0" err="1"/>
              <a:t>Légère</a:t>
            </a:r>
            <a:r>
              <a:rPr lang="en-US" dirty="0"/>
              <a:t> </a:t>
            </a:r>
            <a:r>
              <a:rPr lang="en-US" dirty="0" err="1"/>
              <a:t>baisse</a:t>
            </a:r>
            <a:r>
              <a:rPr lang="en-US" dirty="0"/>
              <a:t> des </a:t>
            </a:r>
            <a:r>
              <a:rPr lang="en-US" dirty="0" err="1"/>
              <a:t>autres</a:t>
            </a:r>
            <a:r>
              <a:rPr lang="en-US" dirty="0"/>
              <a:t> </a:t>
            </a:r>
            <a:r>
              <a:rPr lang="en-US" dirty="0" err="1"/>
              <a:t>préparations</a:t>
            </a:r>
            <a:endParaRPr lang="en-US" dirty="0"/>
          </a:p>
        </p:txBody>
      </p:sp>
      <p:sp>
        <p:nvSpPr>
          <p:cNvPr id="4" name="Slide Number Placeholder 3"/>
          <p:cNvSpPr>
            <a:spLocks noGrp="1"/>
          </p:cNvSpPr>
          <p:nvPr>
            <p:ph type="sldNum" sz="quarter" idx="5"/>
          </p:nvPr>
        </p:nvSpPr>
        <p:spPr/>
        <p:txBody>
          <a:bodyPr/>
          <a:lstStyle/>
          <a:p>
            <a:fld id="{FB8D2FC7-6F70-4D5E-9A73-5A87C5877864}" type="slidenum">
              <a:rPr lang="fr-FR" smtClean="0"/>
              <a:t>25</a:t>
            </a:fld>
            <a:endParaRPr lang="fr-FR"/>
          </a:p>
        </p:txBody>
      </p:sp>
    </p:spTree>
    <p:extLst>
      <p:ext uri="{BB962C8B-B14F-4D97-AF65-F5344CB8AC3E}">
        <p14:creationId xmlns:p14="http://schemas.microsoft.com/office/powerpoint/2010/main" val="16377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Cette baisse s’explique plutôt par la baisse de l’utilisation en général</a:t>
            </a:r>
          </a:p>
        </p:txBody>
      </p:sp>
      <p:sp>
        <p:nvSpPr>
          <p:cNvPr id="4" name="Slide Number Placeholder 3"/>
          <p:cNvSpPr>
            <a:spLocks noGrp="1"/>
          </p:cNvSpPr>
          <p:nvPr>
            <p:ph type="sldNum" sz="quarter" idx="5"/>
          </p:nvPr>
        </p:nvSpPr>
        <p:spPr/>
        <p:txBody>
          <a:bodyPr/>
          <a:lstStyle/>
          <a:p>
            <a:fld id="{FB8D2FC7-6F70-4D5E-9A73-5A87C5877864}" type="slidenum">
              <a:rPr lang="fr-FR" smtClean="0"/>
              <a:t>26</a:t>
            </a:fld>
            <a:endParaRPr lang="fr-FR"/>
          </a:p>
        </p:txBody>
      </p:sp>
    </p:spTree>
    <p:extLst>
      <p:ext uri="{BB962C8B-B14F-4D97-AF65-F5344CB8AC3E}">
        <p14:creationId xmlns:p14="http://schemas.microsoft.com/office/powerpoint/2010/main" val="2722451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Pas de variation</a:t>
            </a:r>
          </a:p>
          <a:p>
            <a:pPr marL="171450" indent="-171450">
              <a:buFontTx/>
              <a:buChar char="-"/>
            </a:pPr>
            <a:r>
              <a:rPr lang="en-US" dirty="0"/>
              <a:t>Très peu de cabinets qui </a:t>
            </a:r>
            <a:r>
              <a:rPr lang="en-US" dirty="0" err="1"/>
              <a:t>traitent</a:t>
            </a:r>
            <a:r>
              <a:rPr lang="en-US" dirty="0"/>
              <a:t> les </a:t>
            </a:r>
            <a:r>
              <a:rPr lang="en-US" dirty="0" err="1"/>
              <a:t>porcs</a:t>
            </a:r>
            <a:r>
              <a:rPr lang="en-US" dirty="0"/>
              <a:t>, et </a:t>
            </a:r>
            <a:r>
              <a:rPr lang="en-US" dirty="0" err="1"/>
              <a:t>ceux</a:t>
            </a:r>
            <a:r>
              <a:rPr lang="en-US" dirty="0"/>
              <a:t>-ci on bien </a:t>
            </a:r>
            <a:r>
              <a:rPr lang="en-US" dirty="0" err="1"/>
              <a:t>reporté</a:t>
            </a:r>
            <a:r>
              <a:rPr lang="en-US" dirty="0"/>
              <a:t> pour les deux </a:t>
            </a:r>
            <a:r>
              <a:rPr lang="en-US" dirty="0" err="1"/>
              <a:t>années</a:t>
            </a:r>
            <a:r>
              <a:rPr lang="en-US" dirty="0"/>
              <a:t> 2023 et 2024</a:t>
            </a:r>
          </a:p>
        </p:txBody>
      </p:sp>
      <p:sp>
        <p:nvSpPr>
          <p:cNvPr id="4" name="Slide Number Placeholder 3"/>
          <p:cNvSpPr>
            <a:spLocks noGrp="1"/>
          </p:cNvSpPr>
          <p:nvPr>
            <p:ph type="sldNum" sz="quarter" idx="5"/>
          </p:nvPr>
        </p:nvSpPr>
        <p:spPr/>
        <p:txBody>
          <a:bodyPr/>
          <a:lstStyle/>
          <a:p>
            <a:fld id="{FB8D2FC7-6F70-4D5E-9A73-5A87C5877864}" type="slidenum">
              <a:rPr lang="fr-FR" smtClean="0"/>
              <a:t>27</a:t>
            </a:fld>
            <a:endParaRPr lang="fr-FR"/>
          </a:p>
        </p:txBody>
      </p:sp>
    </p:spTree>
    <p:extLst>
      <p:ext uri="{BB962C8B-B14F-4D97-AF65-F5344CB8AC3E}">
        <p14:creationId xmlns:p14="http://schemas.microsoft.com/office/powerpoint/2010/main" val="247948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En 2023 deux cabinets </a:t>
            </a:r>
            <a:r>
              <a:rPr lang="en-US" dirty="0" err="1"/>
              <a:t>vétérinaire</a:t>
            </a:r>
            <a:r>
              <a:rPr lang="en-US" dirty="0"/>
              <a:t> </a:t>
            </a:r>
            <a:r>
              <a:rPr lang="en-US" dirty="0" err="1"/>
              <a:t>ont</a:t>
            </a:r>
            <a:r>
              <a:rPr lang="en-US" dirty="0"/>
              <a:t> </a:t>
            </a:r>
            <a:r>
              <a:rPr lang="en-US" dirty="0" err="1"/>
              <a:t>déclaré</a:t>
            </a:r>
            <a:r>
              <a:rPr lang="en-US" dirty="0"/>
              <a:t> </a:t>
            </a:r>
            <a:r>
              <a:rPr lang="en-US" dirty="0" err="1"/>
              <a:t>une</a:t>
            </a:r>
            <a:r>
              <a:rPr lang="en-US" dirty="0"/>
              <a:t> </a:t>
            </a:r>
            <a:r>
              <a:rPr lang="en-US" dirty="0" err="1"/>
              <a:t>utilisation</a:t>
            </a:r>
            <a:r>
              <a:rPr lang="en-US" dirty="0"/>
              <a:t> </a:t>
            </a:r>
            <a:r>
              <a:rPr lang="en-US" dirty="0" err="1"/>
              <a:t>d’antibiotiques</a:t>
            </a:r>
            <a:r>
              <a:rPr lang="en-US" dirty="0"/>
              <a:t> chez les </a:t>
            </a:r>
            <a:r>
              <a:rPr lang="en-US" dirty="0" err="1"/>
              <a:t>poulets</a:t>
            </a:r>
            <a:endParaRPr lang="en-US" dirty="0"/>
          </a:p>
          <a:p>
            <a:pPr marL="171450" indent="-171450">
              <a:buFontTx/>
              <a:buChar char="-"/>
            </a:pPr>
            <a:r>
              <a:rPr lang="en-US" dirty="0"/>
              <a:t>En 2024 </a:t>
            </a:r>
            <a:r>
              <a:rPr lang="en-US" dirty="0" err="1"/>
              <a:t>seulement</a:t>
            </a:r>
            <a:r>
              <a:rPr lang="en-US" dirty="0"/>
              <a:t> un cabinet </a:t>
            </a:r>
            <a:r>
              <a:rPr lang="en-US" dirty="0" err="1"/>
              <a:t>vétérinaire</a:t>
            </a:r>
            <a:r>
              <a:rPr lang="en-US" dirty="0"/>
              <a:t> a </a:t>
            </a:r>
            <a:r>
              <a:rPr lang="en-US" dirty="0" err="1"/>
              <a:t>déclaré</a:t>
            </a:r>
            <a:r>
              <a:rPr lang="en-US" dirty="0"/>
              <a:t> </a:t>
            </a:r>
            <a:r>
              <a:rPr lang="en-US" dirty="0" err="1"/>
              <a:t>une</a:t>
            </a:r>
            <a:r>
              <a:rPr lang="en-US" dirty="0"/>
              <a:t> </a:t>
            </a:r>
            <a:r>
              <a:rPr lang="en-US" dirty="0" err="1"/>
              <a:t>utilisation</a:t>
            </a:r>
            <a:r>
              <a:rPr lang="en-US" dirty="0"/>
              <a:t> </a:t>
            </a:r>
            <a:r>
              <a:rPr lang="en-US" dirty="0" err="1"/>
              <a:t>d’antibiotiques</a:t>
            </a:r>
            <a:r>
              <a:rPr lang="en-US" dirty="0"/>
              <a:t> chez les </a:t>
            </a:r>
            <a:r>
              <a:rPr lang="en-US" dirty="0" err="1"/>
              <a:t>poulets</a:t>
            </a:r>
            <a:endParaRPr lang="en-US" dirty="0"/>
          </a:p>
          <a:p>
            <a:pPr marL="171450" indent="-171450">
              <a:buFontTx/>
              <a:buChar char="-"/>
            </a:pPr>
            <a:r>
              <a:rPr lang="fr-LU" dirty="0"/>
              <a:t>Des volumes très faibles, pour lesquels la moindre variation se traduit par une forte variabilité des résultats</a:t>
            </a:r>
            <a:r>
              <a:rPr lang="en-US" dirty="0"/>
              <a:t> </a:t>
            </a:r>
          </a:p>
        </p:txBody>
      </p:sp>
      <p:sp>
        <p:nvSpPr>
          <p:cNvPr id="4" name="Slide Number Placeholder 3"/>
          <p:cNvSpPr>
            <a:spLocks noGrp="1"/>
          </p:cNvSpPr>
          <p:nvPr>
            <p:ph type="sldNum" sz="quarter" idx="5"/>
          </p:nvPr>
        </p:nvSpPr>
        <p:spPr/>
        <p:txBody>
          <a:bodyPr/>
          <a:lstStyle/>
          <a:p>
            <a:fld id="{FB8D2FC7-6F70-4D5E-9A73-5A87C5877864}" type="slidenum">
              <a:rPr lang="fr-FR" smtClean="0"/>
              <a:t>29</a:t>
            </a:fld>
            <a:endParaRPr lang="fr-FR"/>
          </a:p>
        </p:txBody>
      </p:sp>
    </p:spTree>
    <p:extLst>
      <p:ext uri="{BB962C8B-B14F-4D97-AF65-F5344CB8AC3E}">
        <p14:creationId xmlns:p14="http://schemas.microsoft.com/office/powerpoint/2010/main" val="23692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Insgesamt</a:t>
            </a:r>
            <a:r>
              <a:rPr lang="en-US" dirty="0"/>
              <a:t> </a:t>
            </a:r>
            <a:r>
              <a:rPr lang="en-US" dirty="0" err="1"/>
              <a:t>absolut</a:t>
            </a:r>
            <a:r>
              <a:rPr lang="en-US" dirty="0"/>
              <a:t> </a:t>
            </a:r>
            <a:r>
              <a:rPr lang="en-US" dirty="0" err="1"/>
              <a:t>baisse</a:t>
            </a:r>
            <a:r>
              <a:rPr lang="en-US" dirty="0"/>
              <a:t> </a:t>
            </a:r>
            <a:r>
              <a:rPr lang="en-US" dirty="0" err="1"/>
              <a:t>vun</a:t>
            </a:r>
            <a:r>
              <a:rPr lang="en-US" dirty="0"/>
              <a:t> der </a:t>
            </a:r>
            <a:r>
              <a:rPr lang="en-US" dirty="0" err="1"/>
              <a:t>Benotzung</a:t>
            </a:r>
            <a:r>
              <a:rPr lang="en-US" dirty="0"/>
              <a:t>, </a:t>
            </a:r>
            <a:r>
              <a:rPr lang="en-US" dirty="0" err="1"/>
              <a:t>doduerch</a:t>
            </a:r>
            <a:r>
              <a:rPr lang="en-US" dirty="0"/>
              <a:t> </a:t>
            </a:r>
            <a:r>
              <a:rPr lang="en-US" dirty="0" err="1"/>
              <a:t>eng</a:t>
            </a:r>
            <a:r>
              <a:rPr lang="en-US" dirty="0"/>
              <a:t> </a:t>
            </a:r>
            <a:r>
              <a:rPr lang="en-US" dirty="0" err="1"/>
              <a:t>Baisse</a:t>
            </a:r>
            <a:r>
              <a:rPr lang="en-US" dirty="0"/>
              <a:t> </a:t>
            </a:r>
            <a:r>
              <a:rPr lang="en-US" dirty="0" err="1"/>
              <a:t>vun</a:t>
            </a:r>
            <a:r>
              <a:rPr lang="en-US" dirty="0"/>
              <a:t> den </a:t>
            </a:r>
            <a:r>
              <a:rPr lang="en-US" dirty="0" err="1"/>
              <a:t>Macroliden</a:t>
            </a:r>
            <a:endParaRPr lang="en-US" dirty="0"/>
          </a:p>
          <a:p>
            <a:pPr marL="171450" indent="-171450">
              <a:buFontTx/>
              <a:buChar char="-"/>
            </a:pPr>
            <a:r>
              <a:rPr lang="en-US" dirty="0" err="1"/>
              <a:t>keng</a:t>
            </a:r>
            <a:r>
              <a:rPr lang="en-US" dirty="0"/>
              <a:t> </a:t>
            </a:r>
            <a:r>
              <a:rPr lang="en-US" dirty="0" err="1"/>
              <a:t>Benotzung</a:t>
            </a:r>
            <a:r>
              <a:rPr lang="en-US" dirty="0"/>
              <a:t> </a:t>
            </a:r>
            <a:r>
              <a:rPr lang="en-US" dirty="0" err="1"/>
              <a:t>vun</a:t>
            </a:r>
            <a:r>
              <a:rPr lang="en-US" dirty="0"/>
              <a:t> </a:t>
            </a:r>
            <a:r>
              <a:rPr lang="en-US" dirty="0" err="1"/>
              <a:t>Fluorquinolone</a:t>
            </a:r>
            <a:r>
              <a:rPr lang="en-US" dirty="0"/>
              <a:t> am Joer 2024</a:t>
            </a:r>
          </a:p>
          <a:p>
            <a:endParaRPr lang="en-US" dirty="0"/>
          </a:p>
        </p:txBody>
      </p:sp>
      <p:sp>
        <p:nvSpPr>
          <p:cNvPr id="4" name="Slide Number Placeholder 3"/>
          <p:cNvSpPr>
            <a:spLocks noGrp="1"/>
          </p:cNvSpPr>
          <p:nvPr>
            <p:ph type="sldNum" sz="quarter" idx="5"/>
          </p:nvPr>
        </p:nvSpPr>
        <p:spPr/>
        <p:txBody>
          <a:bodyPr/>
          <a:lstStyle/>
          <a:p>
            <a:fld id="{FB8D2FC7-6F70-4D5E-9A73-5A87C5877864}" type="slidenum">
              <a:rPr lang="fr-FR" smtClean="0"/>
              <a:t>30</a:t>
            </a:fld>
            <a:endParaRPr lang="fr-FR"/>
          </a:p>
        </p:txBody>
      </p:sp>
    </p:spTree>
    <p:extLst>
      <p:ext uri="{BB962C8B-B14F-4D97-AF65-F5344CB8AC3E}">
        <p14:creationId xmlns:p14="http://schemas.microsoft.com/office/powerpoint/2010/main" val="409185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Bien que l’objectif de réduction soit une </a:t>
            </a:r>
            <a:r>
              <a:rPr lang="fr-LU" b="1" dirty="0"/>
              <a:t>cible au niveau de l’UE</a:t>
            </a:r>
            <a:r>
              <a:rPr lang="fr-LU" dirty="0"/>
              <a:t>, tous les pays de l’UE ont diminué leurs ventes au cours des cinq dernières années par rapport à leur </a:t>
            </a:r>
            <a:r>
              <a:rPr lang="fr-LU" b="1" dirty="0"/>
              <a:t>référence individuelle de 2018</a:t>
            </a:r>
            <a:r>
              <a:rPr lang="fr-LU" dirty="0"/>
              <a:t> (Figure 19)⁵⁸. L’ampleur de la diminution des ventes a toutefois varié selon les pays. Certains ont commencé à des niveaux très faibles de consommation d’antimicrobiens, qu’il est difficile de réduire davantage sans compromettre le bien-être animal et la production, tandis que d’autres, avec des niveaux initiaux plus élevés, disposent de </a:t>
            </a:r>
            <a:r>
              <a:rPr lang="fr-LU" b="1" dirty="0"/>
              <a:t>marges plus importantes pour mettre en œuvre des changements</a:t>
            </a:r>
            <a:r>
              <a:rPr lang="fr-LU" dirty="0"/>
              <a:t>. Néanmoins, il s’agit d’un </a:t>
            </a:r>
            <a:r>
              <a:rPr lang="fr-LU" b="1" dirty="0"/>
              <a:t>effort collectif</a:t>
            </a:r>
            <a:r>
              <a:rPr lang="fr-LU" dirty="0"/>
              <a:t> de tous les pays de l’UE pour continuer à améliorer ou à maintenir l’utilisation appropriée des antimicrobiens chez les animaux afin d’atteindre l’objectif commun de réduction pour 2030.</a:t>
            </a:r>
          </a:p>
          <a:p>
            <a:endParaRPr lang="fr-LU" dirty="0"/>
          </a:p>
          <a:p>
            <a:r>
              <a:rPr lang="fr-LU" dirty="0"/>
              <a:t>À ce jour, les pays de l’UE ont déjà atteint </a:t>
            </a:r>
            <a:r>
              <a:rPr lang="fr-LU" b="1" dirty="0"/>
              <a:t>plus de la moitié de l’objectif de réduction fixé pour 2030</a:t>
            </a:r>
            <a:r>
              <a:rPr lang="fr-LU" dirty="0"/>
              <a:t> au cours des cinq premières années de la période de douze ans allant de 2018 à 2030. Cependant, les pays de l’UE devront </a:t>
            </a:r>
            <a:r>
              <a:rPr lang="fr-LU" b="1" dirty="0"/>
              <a:t>poursuivre leurs actions</a:t>
            </a:r>
            <a:r>
              <a:rPr lang="fr-LU" dirty="0"/>
              <a:t> pour atteindre l’objectif en réduisant encore les ventes agrégées d’antimicrobiens de </a:t>
            </a:r>
            <a:r>
              <a:rPr lang="fr-LU" b="1" dirty="0"/>
              <a:t>29,3 mg/PCU supplémentaires</a:t>
            </a:r>
            <a:r>
              <a:rPr lang="fr-LU" dirty="0"/>
              <a:t> au cours des sept prochaines années.</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31</a:t>
            </a:fld>
            <a:endParaRPr lang="fr-FR"/>
          </a:p>
        </p:txBody>
      </p:sp>
    </p:spTree>
    <p:extLst>
      <p:ext uri="{BB962C8B-B14F-4D97-AF65-F5344CB8AC3E}">
        <p14:creationId xmlns:p14="http://schemas.microsoft.com/office/powerpoint/2010/main" val="82067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EMA= </a:t>
            </a:r>
            <a:r>
              <a:rPr lang="fr-FR" dirty="0" err="1"/>
              <a:t>European</a:t>
            </a:r>
            <a:r>
              <a:rPr lang="fr-FR" dirty="0"/>
              <a:t> </a:t>
            </a:r>
            <a:r>
              <a:rPr lang="fr-FR" dirty="0" err="1"/>
              <a:t>medicine</a:t>
            </a:r>
            <a:r>
              <a:rPr lang="fr-FR" dirty="0"/>
              <a:t> </a:t>
            </a:r>
            <a:r>
              <a:rPr lang="fr-FR" dirty="0" err="1"/>
              <a:t>agency</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2</a:t>
            </a:fld>
            <a:endParaRPr lang="fr-FR"/>
          </a:p>
        </p:txBody>
      </p:sp>
    </p:spTree>
    <p:extLst>
      <p:ext uri="{BB962C8B-B14F-4D97-AF65-F5344CB8AC3E}">
        <p14:creationId xmlns:p14="http://schemas.microsoft.com/office/powerpoint/2010/main" val="219382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Annex 7 page 77 du Rapport ESUAvet de 2023</a:t>
            </a:r>
          </a:p>
        </p:txBody>
      </p:sp>
      <p:sp>
        <p:nvSpPr>
          <p:cNvPr id="4" name="Slide Number Placeholder 3"/>
          <p:cNvSpPr>
            <a:spLocks noGrp="1"/>
          </p:cNvSpPr>
          <p:nvPr>
            <p:ph type="sldNum" sz="quarter" idx="5"/>
          </p:nvPr>
        </p:nvSpPr>
        <p:spPr/>
        <p:txBody>
          <a:bodyPr/>
          <a:lstStyle/>
          <a:p>
            <a:fld id="{FB8D2FC7-6F70-4D5E-9A73-5A87C5877864}" type="slidenum">
              <a:rPr lang="fr-FR" smtClean="0"/>
              <a:t>34</a:t>
            </a:fld>
            <a:endParaRPr lang="fr-FR"/>
          </a:p>
        </p:txBody>
      </p:sp>
    </p:spTree>
    <p:extLst>
      <p:ext uri="{BB962C8B-B14F-4D97-AF65-F5344CB8AC3E}">
        <p14:creationId xmlns:p14="http://schemas.microsoft.com/office/powerpoint/2010/main" val="34750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Mise en production au plus tard fin mars 2026 à cause de retards du côté CTIE</a:t>
            </a:r>
          </a:p>
          <a:p>
            <a:pPr marL="171450" indent="-171450">
              <a:buFontTx/>
              <a:buChar char="-"/>
            </a:pPr>
            <a:r>
              <a:rPr lang="fr-LU" dirty="0"/>
              <a:t>Chaque vétérinaire devra se certifier individuellement désormais, même si l’introduction des données d’utilisation se fera collectivement par cabinet </a:t>
            </a:r>
            <a:r>
              <a:rPr lang="fr-LU" dirty="0">
                <a:sym typeface="Wingdings" panose="05000000000000000000" pitchFamily="2" charset="2"/>
              </a:rPr>
              <a:t> nécessaire pour les futurs démarche de l’ALVA de plus en plus informatisé</a:t>
            </a:r>
          </a:p>
          <a:p>
            <a:pPr marL="171450" indent="-171450">
              <a:buFontTx/>
              <a:buChar char="-"/>
            </a:pPr>
            <a:r>
              <a:rPr lang="fr-LU" dirty="0"/>
              <a:t>Le </a:t>
            </a:r>
            <a:r>
              <a:rPr lang="fr-LU" dirty="0" err="1"/>
              <a:t>token</a:t>
            </a:r>
            <a:r>
              <a:rPr lang="fr-LU" dirty="0"/>
              <a:t> ne restera valable que pendant 6 mois après sa réception.</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39</a:t>
            </a:fld>
            <a:endParaRPr lang="fr-FR"/>
          </a:p>
        </p:txBody>
      </p:sp>
    </p:spTree>
    <p:extLst>
      <p:ext uri="{BB962C8B-B14F-4D97-AF65-F5344CB8AC3E}">
        <p14:creationId xmlns:p14="http://schemas.microsoft.com/office/powerpoint/2010/main" val="3644322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Cette étape ne peut être réalisée qu’après réception de votre </a:t>
            </a:r>
            <a:r>
              <a:rPr lang="fr-FR" dirty="0" err="1"/>
              <a:t>token</a:t>
            </a:r>
            <a:r>
              <a:rPr lang="fr-FR" dirty="0"/>
              <a:t> individuel!</a:t>
            </a:r>
          </a:p>
          <a:p>
            <a:pPr marL="171450" indent="-171450">
              <a:buFontTx/>
              <a:buChar char="-"/>
            </a:pPr>
            <a:r>
              <a:rPr lang="fr-FR" dirty="0"/>
              <a:t>Entrez: </a:t>
            </a:r>
            <a:r>
              <a:rPr lang="fr-FR" dirty="0" err="1"/>
              <a:t>alva</a:t>
            </a:r>
            <a:r>
              <a:rPr lang="fr-FR" dirty="0"/>
              <a:t> ou vétérinaire</a:t>
            </a:r>
          </a:p>
        </p:txBody>
      </p:sp>
      <p:sp>
        <p:nvSpPr>
          <p:cNvPr id="4" name="Slide Number Placeholder 3"/>
          <p:cNvSpPr>
            <a:spLocks noGrp="1"/>
          </p:cNvSpPr>
          <p:nvPr>
            <p:ph type="sldNum" sz="quarter" idx="5"/>
          </p:nvPr>
        </p:nvSpPr>
        <p:spPr/>
        <p:txBody>
          <a:bodyPr/>
          <a:lstStyle/>
          <a:p>
            <a:fld id="{FB8D2FC7-6F70-4D5E-9A73-5A87C5877864}" type="slidenum">
              <a:rPr lang="fr-FR" smtClean="0"/>
              <a:t>43</a:t>
            </a:fld>
            <a:endParaRPr lang="fr-FR"/>
          </a:p>
        </p:txBody>
      </p:sp>
    </p:spTree>
    <p:extLst>
      <p:ext uri="{BB962C8B-B14F-4D97-AF65-F5344CB8AC3E}">
        <p14:creationId xmlns:p14="http://schemas.microsoft.com/office/powerpoint/2010/main" val="123939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Introduction du </a:t>
            </a:r>
            <a:r>
              <a:rPr lang="fr-FR" dirty="0" err="1"/>
              <a:t>Token</a:t>
            </a:r>
            <a:r>
              <a:rPr lang="fr-FR" dirty="0"/>
              <a:t> individuel reçu par voie postal en février/ mars 2026</a:t>
            </a:r>
          </a:p>
          <a:p>
            <a:pPr marL="171450" indent="-171450">
              <a:buFontTx/>
              <a:buChar char="-"/>
            </a:pPr>
            <a:r>
              <a:rPr lang="fr-FR" dirty="0"/>
              <a:t>-faites attention de ne pas ajouter un espace par erreur</a:t>
            </a:r>
          </a:p>
        </p:txBody>
      </p:sp>
      <p:sp>
        <p:nvSpPr>
          <p:cNvPr id="4" name="Slide Number Placeholder 3"/>
          <p:cNvSpPr>
            <a:spLocks noGrp="1"/>
          </p:cNvSpPr>
          <p:nvPr>
            <p:ph type="sldNum" sz="quarter" idx="5"/>
          </p:nvPr>
        </p:nvSpPr>
        <p:spPr/>
        <p:txBody>
          <a:bodyPr/>
          <a:lstStyle/>
          <a:p>
            <a:fld id="{FB8D2FC7-6F70-4D5E-9A73-5A87C5877864}" type="slidenum">
              <a:rPr lang="fr-FR" smtClean="0"/>
              <a:t>44</a:t>
            </a:fld>
            <a:endParaRPr lang="fr-FR"/>
          </a:p>
        </p:txBody>
      </p:sp>
    </p:spTree>
    <p:extLst>
      <p:ext uri="{BB962C8B-B14F-4D97-AF65-F5344CB8AC3E}">
        <p14:creationId xmlns:p14="http://schemas.microsoft.com/office/powerpoint/2010/main" val="1848651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Dès génération du </a:t>
            </a:r>
            <a:r>
              <a:rPr lang="fr-FR" dirty="0" err="1"/>
              <a:t>Token</a:t>
            </a:r>
            <a:r>
              <a:rPr lang="fr-FR" dirty="0"/>
              <a:t> par l’ALVA il restera valide pendant 6 mois et pourra être activé endéans ce temps</a:t>
            </a:r>
          </a:p>
          <a:p>
            <a:pPr marL="171450" indent="-171450">
              <a:buFontTx/>
              <a:buChar char="-"/>
            </a:pPr>
            <a:r>
              <a:rPr lang="fr-FR" dirty="0"/>
              <a:t>après activation (Introduction) du </a:t>
            </a:r>
            <a:r>
              <a:rPr lang="fr-FR" dirty="0" err="1"/>
              <a:t>Token</a:t>
            </a:r>
            <a:r>
              <a:rPr lang="fr-FR" dirty="0"/>
              <a:t>, la certification individuelle restera valide pour 10 ans</a:t>
            </a:r>
          </a:p>
          <a:p>
            <a:pPr marL="171450" indent="-171450">
              <a:buFontTx/>
              <a:buChar char="-"/>
            </a:pP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45</a:t>
            </a:fld>
            <a:endParaRPr lang="fr-FR"/>
          </a:p>
        </p:txBody>
      </p:sp>
    </p:spTree>
    <p:extLst>
      <p:ext uri="{BB962C8B-B14F-4D97-AF65-F5344CB8AC3E}">
        <p14:creationId xmlns:p14="http://schemas.microsoft.com/office/powerpoint/2010/main" val="3123867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Évidemment, cela n’est possible que si vous vous êtes déjà certifié individuellement.</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49</a:t>
            </a:fld>
            <a:endParaRPr lang="fr-FR"/>
          </a:p>
        </p:txBody>
      </p:sp>
    </p:spTree>
    <p:extLst>
      <p:ext uri="{BB962C8B-B14F-4D97-AF65-F5344CB8AC3E}">
        <p14:creationId xmlns:p14="http://schemas.microsoft.com/office/powerpoint/2010/main" val="315782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a:t>
            </a:r>
            <a:r>
              <a:rPr lang="fr-LU" b="0" dirty="0"/>
              <a:t>– Ici, on voit que j’ai déjà attribué deux mandats qui sont désormais activés.</a:t>
            </a:r>
            <a:br>
              <a:rPr lang="fr-LU" b="0" dirty="0"/>
            </a:br>
            <a:r>
              <a:rPr lang="fr-LU" b="0" dirty="0"/>
              <a:t>– Si je clique sur « Révoquer », je peux retirer le mandat que j’ai donné à une personne qui, par exemple, ne travaille plus dans mon cabinet.</a:t>
            </a:r>
            <a:endParaRPr lang="fr-FR" b="0" dirty="0"/>
          </a:p>
        </p:txBody>
      </p:sp>
      <p:sp>
        <p:nvSpPr>
          <p:cNvPr id="4" name="Slide Number Placeholder 3"/>
          <p:cNvSpPr>
            <a:spLocks noGrp="1"/>
          </p:cNvSpPr>
          <p:nvPr>
            <p:ph type="sldNum" sz="quarter" idx="5"/>
          </p:nvPr>
        </p:nvSpPr>
        <p:spPr/>
        <p:txBody>
          <a:bodyPr/>
          <a:lstStyle/>
          <a:p>
            <a:fld id="{FB8D2FC7-6F70-4D5E-9A73-5A87C5877864}" type="slidenum">
              <a:rPr lang="fr-FR" smtClean="0"/>
              <a:t>50</a:t>
            </a:fld>
            <a:endParaRPr lang="fr-FR"/>
          </a:p>
        </p:txBody>
      </p:sp>
    </p:spTree>
    <p:extLst>
      <p:ext uri="{BB962C8B-B14F-4D97-AF65-F5344CB8AC3E}">
        <p14:creationId xmlns:p14="http://schemas.microsoft.com/office/powerpoint/2010/main" val="1904879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Ajout d’une date limite de validité pour ce mandat.</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51</a:t>
            </a:fld>
            <a:endParaRPr lang="fr-FR"/>
          </a:p>
        </p:txBody>
      </p:sp>
    </p:spTree>
    <p:extLst>
      <p:ext uri="{BB962C8B-B14F-4D97-AF65-F5344CB8AC3E}">
        <p14:creationId xmlns:p14="http://schemas.microsoft.com/office/powerpoint/2010/main" val="2930282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b="0" dirty="0"/>
              <a:t>– Maintenant, ce nouveau mandat est visible en tant que mandat inactif, puisqu’il n’a pas encore été activé.</a:t>
            </a:r>
            <a:br>
              <a:rPr lang="fr-LU" b="0" dirty="0"/>
            </a:br>
            <a:r>
              <a:rPr lang="fr-LU" b="0" dirty="0"/>
              <a:t>– Je </a:t>
            </a:r>
            <a:r>
              <a:rPr lang="fr-LU" b="0" dirty="0" err="1"/>
              <a:t>copie-colle</a:t>
            </a:r>
            <a:r>
              <a:rPr lang="fr-LU" b="0" dirty="0"/>
              <a:t> ce code unique et je le transmets à la personne à laquelle je souhaite donner le mandat afin qu’elle puisse accéder à la démarche « Administration des médicaments aux animaux », et uniquement à celle-ci</a:t>
            </a:r>
          </a:p>
          <a:p>
            <a:r>
              <a:rPr lang="fr-LU" dirty="0"/>
              <a:t>– Cette personne mandatée n’aura accès qu’à cette démarche spécifique et à rien d’autre sur mon compte </a:t>
            </a:r>
            <a:r>
              <a:rPr lang="fr-LU" dirty="0" err="1"/>
              <a:t>MyGuichet</a:t>
            </a:r>
            <a:r>
              <a:rPr lang="fr-LU" dirty="0"/>
              <a:t>.</a:t>
            </a:r>
            <a:endParaRPr lang="fr-FR" b="0" dirty="0"/>
          </a:p>
        </p:txBody>
      </p:sp>
      <p:sp>
        <p:nvSpPr>
          <p:cNvPr id="4" name="Slide Number Placeholder 3"/>
          <p:cNvSpPr>
            <a:spLocks noGrp="1"/>
          </p:cNvSpPr>
          <p:nvPr>
            <p:ph type="sldNum" sz="quarter" idx="5"/>
          </p:nvPr>
        </p:nvSpPr>
        <p:spPr/>
        <p:txBody>
          <a:bodyPr/>
          <a:lstStyle/>
          <a:p>
            <a:fld id="{FB8D2FC7-6F70-4D5E-9A73-5A87C5877864}" type="slidenum">
              <a:rPr lang="fr-FR" smtClean="0"/>
              <a:t>52</a:t>
            </a:fld>
            <a:endParaRPr lang="fr-FR"/>
          </a:p>
        </p:txBody>
      </p:sp>
    </p:spTree>
    <p:extLst>
      <p:ext uri="{BB962C8B-B14F-4D97-AF65-F5344CB8AC3E}">
        <p14:creationId xmlns:p14="http://schemas.microsoft.com/office/powerpoint/2010/main" val="1212028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Aperçu de l’écran si cette personne ne possède encore aucune certification ni mandat préalable, par exemple dans le cas d’une secrétaire</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56</a:t>
            </a:fld>
            <a:endParaRPr lang="fr-FR"/>
          </a:p>
        </p:txBody>
      </p:sp>
    </p:spTree>
    <p:extLst>
      <p:ext uri="{BB962C8B-B14F-4D97-AF65-F5344CB8AC3E}">
        <p14:creationId xmlns:p14="http://schemas.microsoft.com/office/powerpoint/2010/main" val="348297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Anciennement appelée « </a:t>
            </a:r>
            <a:r>
              <a:rPr lang="fr-LU" b="1" i="0" dirty="0">
                <a:solidFill>
                  <a:srgbClr val="616161"/>
                </a:solidFill>
                <a:effectLst/>
                <a:latin typeface="source-sans-pro"/>
              </a:rPr>
              <a:t>Administration des médicaments aux cheptels</a:t>
            </a:r>
            <a:r>
              <a:rPr lang="fr-FR" dirty="0"/>
              <a:t> » s’appellera « </a:t>
            </a:r>
            <a:r>
              <a:rPr lang="fr-LU" b="1" i="0" dirty="0">
                <a:solidFill>
                  <a:srgbClr val="616161"/>
                </a:solidFill>
                <a:effectLst/>
                <a:latin typeface="source-sans-pro"/>
              </a:rPr>
              <a:t>Administration des médicaments aux animaux</a:t>
            </a:r>
            <a:r>
              <a:rPr lang="fr-FR" dirty="0"/>
              <a:t> »</a:t>
            </a:r>
          </a:p>
        </p:txBody>
      </p:sp>
      <p:sp>
        <p:nvSpPr>
          <p:cNvPr id="4" name="Slide Number Placeholder 3"/>
          <p:cNvSpPr>
            <a:spLocks noGrp="1"/>
          </p:cNvSpPr>
          <p:nvPr>
            <p:ph type="sldNum" sz="quarter" idx="5"/>
          </p:nvPr>
        </p:nvSpPr>
        <p:spPr/>
        <p:txBody>
          <a:bodyPr/>
          <a:lstStyle/>
          <a:p>
            <a:fld id="{FB8D2FC7-6F70-4D5E-9A73-5A87C5877864}" type="slidenum">
              <a:rPr lang="fr-FR" smtClean="0"/>
              <a:t>4</a:t>
            </a:fld>
            <a:endParaRPr lang="fr-FR"/>
          </a:p>
        </p:txBody>
      </p:sp>
    </p:spTree>
    <p:extLst>
      <p:ext uri="{BB962C8B-B14F-4D97-AF65-F5344CB8AC3E}">
        <p14:creationId xmlns:p14="http://schemas.microsoft.com/office/powerpoint/2010/main" val="853440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Sur l’image d’auparavant, vous pouviez voir qu’une certification était déjà en place et que deux mandats avaient déjà été attribués ; ici, nous ne voyons rien de tel.</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58</a:t>
            </a:fld>
            <a:endParaRPr lang="fr-FR"/>
          </a:p>
        </p:txBody>
      </p:sp>
    </p:spTree>
    <p:extLst>
      <p:ext uri="{BB962C8B-B14F-4D97-AF65-F5344CB8AC3E}">
        <p14:creationId xmlns:p14="http://schemas.microsoft.com/office/powerpoint/2010/main" val="651214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LU" dirty="0"/>
              <a:t>– Aperçu de l’écran si la personne qui reçoit le mandat possède déjà sa propre certification et qu’un mandat a déjà été dispensé.</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59</a:t>
            </a:fld>
            <a:endParaRPr lang="fr-FR"/>
          </a:p>
        </p:txBody>
      </p:sp>
    </p:spTree>
    <p:extLst>
      <p:ext uri="{BB962C8B-B14F-4D97-AF65-F5344CB8AC3E}">
        <p14:creationId xmlns:p14="http://schemas.microsoft.com/office/powerpoint/2010/main" val="4184275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Entrez le </a:t>
            </a:r>
            <a:r>
              <a:rPr lang="fr-LU" dirty="0" err="1"/>
              <a:t>token</a:t>
            </a:r>
            <a:r>
              <a:rPr lang="fr-LU" dirty="0"/>
              <a:t> individuel reçu par le vétérinaire (</a:t>
            </a:r>
            <a:r>
              <a:rPr lang="fr-LU" dirty="0" err="1"/>
              <a:t>token</a:t>
            </a:r>
            <a:r>
              <a:rPr lang="fr-LU" dirty="0"/>
              <a:t> créé sous « Créer un mandat »).</a:t>
            </a:r>
          </a:p>
          <a:p>
            <a:r>
              <a:rPr lang="fr-LU" dirty="0"/>
              <a:t>- Évitez d’ajouter un espace par erreur</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60</a:t>
            </a:fld>
            <a:endParaRPr lang="fr-FR"/>
          </a:p>
        </p:txBody>
      </p:sp>
    </p:spTree>
    <p:extLst>
      <p:ext uri="{BB962C8B-B14F-4D97-AF65-F5344CB8AC3E}">
        <p14:creationId xmlns:p14="http://schemas.microsoft.com/office/powerpoint/2010/main" val="1127805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61</a:t>
            </a:fld>
            <a:endParaRPr lang="fr-FR"/>
          </a:p>
        </p:txBody>
      </p:sp>
    </p:spTree>
    <p:extLst>
      <p:ext uri="{BB962C8B-B14F-4D97-AF65-F5344CB8AC3E}">
        <p14:creationId xmlns:p14="http://schemas.microsoft.com/office/powerpoint/2010/main" val="2325289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Ancienne dénomination : « Administration des médicaments aux cheptels » — maintenant : « Administration des médicaments aux animaux ».</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66</a:t>
            </a:fld>
            <a:endParaRPr lang="fr-FR"/>
          </a:p>
        </p:txBody>
      </p:sp>
    </p:spTree>
    <p:extLst>
      <p:ext uri="{BB962C8B-B14F-4D97-AF65-F5344CB8AC3E}">
        <p14:creationId xmlns:p14="http://schemas.microsoft.com/office/powerpoint/2010/main" val="382850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Après avoir accepter le RGPD</a:t>
            </a:r>
          </a:p>
          <a:p>
            <a:pPr marL="171450" indent="-171450">
              <a:buFontTx/>
              <a:buChar char="-"/>
            </a:pPr>
            <a:r>
              <a:rPr lang="fr-FR" dirty="0"/>
              <a:t>Si vous avez des mandats, vous devez sélectionner le mandats correspondant</a:t>
            </a:r>
          </a:p>
          <a:p>
            <a:pPr marL="171450" indent="-171450">
              <a:buFontTx/>
              <a:buChar char="-"/>
            </a:pPr>
            <a:r>
              <a:rPr lang="fr-FR" dirty="0"/>
              <a:t>Si vous entrer les données d’utilisation de plusieurs vétérinaires (p.ex. tout un cabinet), il y aura au futur (année 2026) un champs libre ou vous devez indiquer le nombre de vétérinaires pour lesquelles vous allez introduire les données d’utilisation</a:t>
            </a:r>
          </a:p>
          <a:p>
            <a:pPr marL="171450" indent="-171450">
              <a:buFontTx/>
              <a:buChar char="-"/>
            </a:pPr>
            <a:r>
              <a:rPr lang="fr-LU" dirty="0"/>
              <a:t>Le numéro de téléphone et l’adresse e-mail sont des champs obligatoires et importants, afin que nous puissions vous contacter si certaines données semblent incorrectes.</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67</a:t>
            </a:fld>
            <a:endParaRPr lang="fr-FR"/>
          </a:p>
        </p:txBody>
      </p:sp>
    </p:spTree>
    <p:extLst>
      <p:ext uri="{BB962C8B-B14F-4D97-AF65-F5344CB8AC3E}">
        <p14:creationId xmlns:p14="http://schemas.microsoft.com/office/powerpoint/2010/main" val="3693375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err="1"/>
              <a:t>Selectionnez</a:t>
            </a:r>
            <a:r>
              <a:rPr lang="fr-FR" dirty="0"/>
              <a:t> l’espèce traitée</a:t>
            </a:r>
          </a:p>
          <a:p>
            <a:pPr marL="171450" indent="-171450">
              <a:buFontTx/>
              <a:buChar char="-"/>
            </a:pPr>
            <a:r>
              <a:rPr lang="fr-FR" dirty="0"/>
              <a:t>Introduisez la date de prescription</a:t>
            </a:r>
          </a:p>
          <a:p>
            <a:pPr marL="171450" indent="-171450">
              <a:buFontTx/>
              <a:buChar char="-"/>
            </a:pPr>
            <a:r>
              <a:rPr lang="fr-LU" dirty="0"/>
              <a:t>Génération d’un numéro aléatoire, servant de numéro de prescription et de référence lors de vos correspondances avec nous.</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69</a:t>
            </a:fld>
            <a:endParaRPr lang="fr-FR"/>
          </a:p>
        </p:txBody>
      </p:sp>
    </p:spTree>
    <p:extLst>
      <p:ext uri="{BB962C8B-B14F-4D97-AF65-F5344CB8AC3E}">
        <p14:creationId xmlns:p14="http://schemas.microsoft.com/office/powerpoint/2010/main" val="3035010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LU" dirty="0"/>
              <a:t>Vous saisissez au moins 4 caractères dans le champ </a:t>
            </a:r>
            <a:r>
              <a:rPr lang="fr-LU" i="1" dirty="0"/>
              <a:t>intitulé du médicament</a:t>
            </a:r>
            <a:r>
              <a:rPr lang="fr-LU" dirty="0"/>
              <a:t> en haut, puis vous obtenez une liste déroulante contenant tous les médicaments correspondants. (non seulement des antibiotiques)</a:t>
            </a:r>
          </a:p>
          <a:p>
            <a:pPr marL="171450" indent="-171450">
              <a:buFontTx/>
              <a:buChar char="-"/>
            </a:pPr>
            <a:r>
              <a:rPr lang="fr-LU" dirty="0"/>
              <a:t>Connexion à l’UPD = union </a:t>
            </a:r>
            <a:r>
              <a:rPr lang="fr-LU" dirty="0" err="1"/>
              <a:t>product</a:t>
            </a:r>
            <a:r>
              <a:rPr lang="fr-LU" dirty="0"/>
              <a:t> </a:t>
            </a:r>
            <a:r>
              <a:rPr lang="fr-LU" dirty="0" err="1"/>
              <a:t>database</a:t>
            </a:r>
            <a:r>
              <a:rPr lang="fr-LU" dirty="0"/>
              <a:t> </a:t>
            </a:r>
            <a:r>
              <a:rPr lang="fr-LU" dirty="0">
                <a:sym typeface="Wingdings" panose="05000000000000000000" pitchFamily="2" charset="2"/>
              </a:rPr>
              <a:t></a:t>
            </a:r>
            <a:r>
              <a:rPr lang="fr-LU" b="0" dirty="0">
                <a:sym typeface="Wingdings" panose="05000000000000000000" pitchFamily="2" charset="2"/>
              </a:rPr>
              <a:t> </a:t>
            </a:r>
            <a:r>
              <a:rPr lang="fr-LU" b="0" dirty="0"/>
              <a:t>Contient tous les médicaments autorisés en Europe. </a:t>
            </a:r>
            <a:endParaRPr lang="fr-FR" b="0" dirty="0"/>
          </a:p>
          <a:p>
            <a:pPr marL="171450" indent="-171450">
              <a:buFontTx/>
              <a:buChar char="-"/>
            </a:pPr>
            <a:r>
              <a:rPr lang="fr-FR" dirty="0"/>
              <a:t>Si plusieurs antibiotiques correspondent à votre recherche, càd. Il y a cinq fois le même nom commercial qui est affiché, alors vous devez sélectionner celui avec le bon numéro AMM</a:t>
            </a:r>
          </a:p>
        </p:txBody>
      </p:sp>
      <p:sp>
        <p:nvSpPr>
          <p:cNvPr id="4" name="Slide Number Placeholder 3"/>
          <p:cNvSpPr>
            <a:spLocks noGrp="1"/>
          </p:cNvSpPr>
          <p:nvPr>
            <p:ph type="sldNum" sz="quarter" idx="5"/>
          </p:nvPr>
        </p:nvSpPr>
        <p:spPr/>
        <p:txBody>
          <a:bodyPr/>
          <a:lstStyle/>
          <a:p>
            <a:fld id="{FB8D2FC7-6F70-4D5E-9A73-5A87C5877864}" type="slidenum">
              <a:rPr lang="fr-FR" smtClean="0"/>
              <a:t>71</a:t>
            </a:fld>
            <a:endParaRPr lang="fr-FR"/>
          </a:p>
        </p:txBody>
      </p:sp>
    </p:spTree>
    <p:extLst>
      <p:ext uri="{BB962C8B-B14F-4D97-AF65-F5344CB8AC3E}">
        <p14:creationId xmlns:p14="http://schemas.microsoft.com/office/powerpoint/2010/main" val="3914505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À l’avenir: possibilité d’introduire une fraction </a:t>
            </a:r>
            <a:r>
              <a:rPr lang="fr-FR" dirty="0">
                <a:sym typeface="Wingdings" panose="05000000000000000000" pitchFamily="2" charset="2"/>
              </a:rPr>
              <a:t></a:t>
            </a:r>
            <a:endParaRPr lang="fr-FR" dirty="0"/>
          </a:p>
          <a:p>
            <a:pPr marL="171450" indent="-171450">
              <a:buFontTx/>
              <a:buChar char="-"/>
            </a:pPr>
            <a:r>
              <a:rPr lang="fr-FR" dirty="0"/>
              <a:t>Il faut absolument introduire une proportion </a:t>
            </a:r>
            <a:r>
              <a:rPr lang="lb-LU" sz="1100" dirty="0">
                <a:effectLst/>
                <a:latin typeface="Aptos" panose="020B0004020202020204" pitchFamily="34" charset="0"/>
                <a:ea typeface="Aptos" panose="020B0004020202020204" pitchFamily="34" charset="0"/>
                <a:cs typeface="Times New Roman" panose="02020603050405020304" pitchFamily="18" charset="0"/>
              </a:rPr>
              <a:t>du </a:t>
            </a:r>
            <a:r>
              <a:rPr lang="lb-LU" sz="1100" dirty="0" err="1">
                <a:effectLst/>
                <a:latin typeface="Aptos" panose="020B0004020202020204" pitchFamily="34" charset="0"/>
                <a:ea typeface="Aptos" panose="020B0004020202020204" pitchFamily="34" charset="0"/>
                <a:cs typeface="Times New Roman" panose="02020603050405020304" pitchFamily="18" charset="0"/>
              </a:rPr>
              <a:t>médicament</a:t>
            </a:r>
            <a:r>
              <a:rPr lang="lb-LU" sz="1100" dirty="0">
                <a:effectLst/>
                <a:latin typeface="Aptos" panose="020B0004020202020204" pitchFamily="34" charset="0"/>
                <a:ea typeface="Aptos" panose="020B0004020202020204" pitchFamily="34" charset="0"/>
                <a:cs typeface="Times New Roman" panose="02020603050405020304" pitchFamily="18" charset="0"/>
              </a:rPr>
              <a:t> (sans </a:t>
            </a:r>
            <a:r>
              <a:rPr lang="lb-LU" sz="1100" dirty="0" err="1">
                <a:effectLst/>
                <a:latin typeface="Aptos" panose="020B0004020202020204" pitchFamily="34" charset="0"/>
                <a:ea typeface="Aptos" panose="020B0004020202020204" pitchFamily="34" charset="0"/>
                <a:cs typeface="Times New Roman" panose="02020603050405020304" pitchFamily="18" charset="0"/>
              </a:rPr>
              <a:t>unité</a:t>
            </a:r>
            <a:r>
              <a:rPr lang="lb-LU" sz="1100" dirty="0">
                <a:effectLst/>
                <a:latin typeface="Aptos" panose="020B0004020202020204" pitchFamily="34" charset="0"/>
                <a:ea typeface="Aptos" panose="020B0004020202020204" pitchFamily="34" charset="0"/>
                <a:cs typeface="Times New Roman" panose="02020603050405020304" pitchFamily="18" charset="0"/>
              </a:rPr>
              <a:t>), et </a:t>
            </a:r>
            <a:r>
              <a:rPr lang="lb-LU" sz="1100" dirty="0" err="1">
                <a:effectLst/>
                <a:latin typeface="Aptos" panose="020B0004020202020204" pitchFamily="34" charset="0"/>
                <a:ea typeface="Aptos" panose="020B0004020202020204" pitchFamily="34" charset="0"/>
                <a:cs typeface="Times New Roman" panose="02020603050405020304" pitchFamily="18" charset="0"/>
              </a:rPr>
              <a:t>non</a:t>
            </a:r>
            <a:r>
              <a:rPr lang="lb-LU" sz="1100" dirty="0">
                <a:effectLst/>
                <a:latin typeface="Aptos" panose="020B0004020202020204" pitchFamily="34" charset="0"/>
                <a:ea typeface="Aptos" panose="020B0004020202020204" pitchFamily="34" charset="0"/>
                <a:cs typeface="Times New Roman" panose="02020603050405020304" pitchFamily="18" charset="0"/>
              </a:rPr>
              <a:t> pas la </a:t>
            </a:r>
            <a:r>
              <a:rPr lang="lb-LU" sz="1100" dirty="0" err="1">
                <a:effectLst/>
                <a:latin typeface="Aptos" panose="020B0004020202020204" pitchFamily="34" charset="0"/>
                <a:ea typeface="Aptos" panose="020B0004020202020204" pitchFamily="34" charset="0"/>
                <a:cs typeface="Times New Roman" panose="02020603050405020304" pitchFamily="18" charset="0"/>
              </a:rPr>
              <a:t>quantité</a:t>
            </a:r>
            <a:r>
              <a:rPr lang="lb-LU" sz="1100" dirty="0">
                <a:effectLst/>
                <a:latin typeface="Aptos" panose="020B0004020202020204" pitchFamily="34" charset="0"/>
                <a:ea typeface="Aptos" panose="020B0004020202020204" pitchFamily="34" charset="0"/>
                <a:cs typeface="Times New Roman" panose="02020603050405020304" pitchFamily="18" charset="0"/>
              </a:rPr>
              <a:t> </a:t>
            </a:r>
            <a:r>
              <a:rPr lang="lb-LU" sz="1100" dirty="0" err="1">
                <a:effectLst/>
                <a:latin typeface="Aptos" panose="020B0004020202020204" pitchFamily="34" charset="0"/>
                <a:ea typeface="Aptos" panose="020B0004020202020204" pitchFamily="34" charset="0"/>
                <a:cs typeface="Times New Roman" panose="02020603050405020304" pitchFamily="18" charset="0"/>
              </a:rPr>
              <a:t>absolue</a:t>
            </a:r>
            <a:r>
              <a:rPr lang="lb-LU" sz="1100" dirty="0">
                <a:effectLst/>
                <a:latin typeface="Aptos" panose="020B0004020202020204" pitchFamily="34" charset="0"/>
                <a:ea typeface="Aptos" panose="020B0004020202020204" pitchFamily="34" charset="0"/>
                <a:cs typeface="Times New Roman" panose="02020603050405020304" pitchFamily="18" charset="0"/>
              </a:rPr>
              <a:t> (</a:t>
            </a:r>
            <a:r>
              <a:rPr lang="lb-LU" sz="1100" dirty="0" err="1">
                <a:effectLst/>
                <a:latin typeface="Aptos" panose="020B0004020202020204" pitchFamily="34" charset="0"/>
                <a:ea typeface="Aptos" panose="020B0004020202020204" pitchFamily="34" charset="0"/>
                <a:cs typeface="Times New Roman" panose="02020603050405020304" pitchFamily="18" charset="0"/>
              </a:rPr>
              <a:t>avec</a:t>
            </a:r>
            <a:r>
              <a:rPr lang="lb-LU" sz="1100" dirty="0">
                <a:effectLst/>
                <a:latin typeface="Aptos" panose="020B0004020202020204" pitchFamily="34" charset="0"/>
                <a:ea typeface="Aptos" panose="020B0004020202020204" pitchFamily="34" charset="0"/>
                <a:cs typeface="Times New Roman" panose="02020603050405020304" pitchFamily="18" charset="0"/>
              </a:rPr>
              <a:t> </a:t>
            </a:r>
            <a:r>
              <a:rPr lang="lb-LU" sz="1100" dirty="0" err="1">
                <a:effectLst/>
                <a:latin typeface="Aptos" panose="020B0004020202020204" pitchFamily="34" charset="0"/>
                <a:ea typeface="Aptos" panose="020B0004020202020204" pitchFamily="34" charset="0"/>
                <a:cs typeface="Times New Roman" panose="02020603050405020304" pitchFamily="18" charset="0"/>
              </a:rPr>
              <a:t>unité</a:t>
            </a:r>
            <a:r>
              <a:rPr lang="lb-LU" sz="1100" dirty="0">
                <a:effectLst/>
                <a:latin typeface="Aptos" panose="020B0004020202020204" pitchFamily="34" charset="0"/>
                <a:ea typeface="Aptos" panose="020B0004020202020204" pitchFamily="34" charset="0"/>
                <a:cs typeface="Times New Roman" panose="02020603050405020304" pitchFamily="18" charset="0"/>
              </a:rPr>
              <a:t>)! </a:t>
            </a:r>
          </a:p>
          <a:p>
            <a:pPr marL="171450" indent="-171450">
              <a:buFontTx/>
              <a:buChar char="-"/>
            </a:pPr>
            <a:r>
              <a:rPr lang="fr-LU" sz="1600" dirty="0"/>
              <a:t>Catégorie d’animaux : sélectionnable uniquement pour certaines espèces, par ex. chevaux (producteurs de denrées alimentaires ou non), lapins (uniquement producteurs de denrées alimentaires).</a:t>
            </a:r>
            <a:endParaRPr lang="lb-LU" sz="1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Tx/>
              <a:buChar char="-"/>
            </a:pP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r>
              <a:rPr lang="fr-FR" sz="1100" b="1" dirty="0">
                <a:effectLst/>
                <a:latin typeface="Aptos" panose="020B0004020202020204" pitchFamily="34" charset="0"/>
                <a:ea typeface="Aptos" panose="020B0004020202020204" pitchFamily="34" charset="0"/>
                <a:cs typeface="Times New Roman" panose="02020603050405020304" pitchFamily="18" charset="0"/>
              </a:rPr>
              <a:t>Les saisies doivent être proportionnelles à la taille de l’emballage, en nombres entiers ou décimaux, par exemple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130 ml d’un médicament conditionné dans un flacon de 100ml. Il indique donc 1.3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20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syringues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intramammaires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conditionné dans un lot de 60. Il indique donc 0.33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75 g d’un poudre conditionné dans un sachet de 100g. Il indique donc 0.75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X d’un médicament conditionné à Y. Il indique donc X/Y dans la case. (les unités étants toujours identiques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Tx/>
              <a:buChar char="-"/>
            </a:pP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72</a:t>
            </a:fld>
            <a:endParaRPr lang="fr-FR"/>
          </a:p>
        </p:txBody>
      </p:sp>
    </p:spTree>
    <p:extLst>
      <p:ext uri="{BB962C8B-B14F-4D97-AF65-F5344CB8AC3E}">
        <p14:creationId xmlns:p14="http://schemas.microsoft.com/office/powerpoint/2010/main" val="2523663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LU" b="0" dirty="0"/>
              <a:t>– Cela devrait être rare, mais si votre médicament ne figure pas dans la liste déroulante, vous pouvez toujours sélectionner « Le médicament n’est pas référencé dans la liste ci-dessus ».</a:t>
            </a:r>
            <a:br>
              <a:rPr lang="fr-LU" b="0" dirty="0"/>
            </a:br>
            <a:r>
              <a:rPr lang="fr-LU" b="0" dirty="0"/>
              <a:t>– Dans ce cas, vous devez saisir toutes les informations vous-même, et nous recevons alors une notification indiquant qu’un médicament manque dans la liste, afin de pouvoir l’ajouter à l’avenir.</a:t>
            </a:r>
            <a:endParaRPr lang="fr-FR" b="0" dirty="0"/>
          </a:p>
        </p:txBody>
      </p:sp>
      <p:sp>
        <p:nvSpPr>
          <p:cNvPr id="4" name="Slide Number Placeholder 3"/>
          <p:cNvSpPr>
            <a:spLocks noGrp="1"/>
          </p:cNvSpPr>
          <p:nvPr>
            <p:ph type="sldNum" sz="quarter" idx="5"/>
          </p:nvPr>
        </p:nvSpPr>
        <p:spPr/>
        <p:txBody>
          <a:bodyPr/>
          <a:lstStyle/>
          <a:p>
            <a:fld id="{FB8D2FC7-6F70-4D5E-9A73-5A87C5877864}" type="slidenum">
              <a:rPr lang="fr-FR" smtClean="0"/>
              <a:t>73</a:t>
            </a:fld>
            <a:endParaRPr lang="fr-FR"/>
          </a:p>
        </p:txBody>
      </p:sp>
    </p:spTree>
    <p:extLst>
      <p:ext uri="{BB962C8B-B14F-4D97-AF65-F5344CB8AC3E}">
        <p14:creationId xmlns:p14="http://schemas.microsoft.com/office/powerpoint/2010/main" val="133391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7</a:t>
            </a:fld>
            <a:endParaRPr lang="fr-FR"/>
          </a:p>
        </p:txBody>
      </p:sp>
    </p:spTree>
    <p:extLst>
      <p:ext uri="{BB962C8B-B14F-4D97-AF65-F5344CB8AC3E}">
        <p14:creationId xmlns:p14="http://schemas.microsoft.com/office/powerpoint/2010/main" val="1292722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r>
              <a:rPr lang="fr-LU" dirty="0"/>
              <a:t>Saisissez d’autres médicaments  ou passez à la prochaine </a:t>
            </a:r>
            <a:r>
              <a:rPr lang="fr-LU" dirty="0" err="1"/>
              <a:t>étappe</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74</a:t>
            </a:fld>
            <a:endParaRPr lang="fr-FR"/>
          </a:p>
        </p:txBody>
      </p:sp>
    </p:spTree>
    <p:extLst>
      <p:ext uri="{BB962C8B-B14F-4D97-AF65-F5344CB8AC3E}">
        <p14:creationId xmlns:p14="http://schemas.microsoft.com/office/powerpoint/2010/main" val="2638367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Nouvelle prescription : si vous avez prescrit des médicaments à une autre espèce que les bovins.</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75</a:t>
            </a:fld>
            <a:endParaRPr lang="fr-FR"/>
          </a:p>
        </p:txBody>
      </p:sp>
    </p:spTree>
    <p:extLst>
      <p:ext uri="{BB962C8B-B14F-4D97-AF65-F5344CB8AC3E}">
        <p14:creationId xmlns:p14="http://schemas.microsoft.com/office/powerpoint/2010/main" val="1352976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b="1" dirty="0"/>
              <a:t>Nous vous contacterons en principe avant ou au moment où votre démarche est mise en correction.</a:t>
            </a:r>
            <a:r>
              <a:rPr lang="fr-LU" dirty="0"/>
              <a:t> </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79</a:t>
            </a:fld>
            <a:endParaRPr lang="fr-FR"/>
          </a:p>
        </p:txBody>
      </p:sp>
    </p:spTree>
    <p:extLst>
      <p:ext uri="{BB962C8B-B14F-4D97-AF65-F5344CB8AC3E}">
        <p14:creationId xmlns:p14="http://schemas.microsoft.com/office/powerpoint/2010/main" val="2676018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b="0" dirty="0"/>
              <a:t>– Vous allez être informé par e-mail de la mise en correction, mais cela est également visible sur la page d’accueil de votre espace professionnel. </a:t>
            </a:r>
            <a:endParaRPr lang="fr-FR" b="0" dirty="0"/>
          </a:p>
        </p:txBody>
      </p:sp>
      <p:sp>
        <p:nvSpPr>
          <p:cNvPr id="4" name="Slide Number Placeholder 3"/>
          <p:cNvSpPr>
            <a:spLocks noGrp="1"/>
          </p:cNvSpPr>
          <p:nvPr>
            <p:ph type="sldNum" sz="quarter" idx="5"/>
          </p:nvPr>
        </p:nvSpPr>
        <p:spPr/>
        <p:txBody>
          <a:bodyPr/>
          <a:lstStyle/>
          <a:p>
            <a:fld id="{FB8D2FC7-6F70-4D5E-9A73-5A87C5877864}" type="slidenum">
              <a:rPr lang="fr-FR" smtClean="0"/>
              <a:t>81</a:t>
            </a:fld>
            <a:endParaRPr lang="fr-FR"/>
          </a:p>
        </p:txBody>
      </p:sp>
    </p:spTree>
    <p:extLst>
      <p:ext uri="{BB962C8B-B14F-4D97-AF65-F5344CB8AC3E}">
        <p14:creationId xmlns:p14="http://schemas.microsoft.com/office/powerpoint/2010/main" val="4286968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Message visible : nous faisons référence au médicament précis de la démarche que nous estimons incorrect.</a:t>
            </a:r>
          </a:p>
          <a:p>
            <a:r>
              <a:rPr lang="fr-LU" dirty="0"/>
              <a:t>- Nous donnons cette indication afin que vous n’ayez pas à deviner où se trouve l’éventuelle erreur.</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85</a:t>
            </a:fld>
            <a:endParaRPr lang="fr-FR"/>
          </a:p>
        </p:txBody>
      </p:sp>
    </p:spTree>
    <p:extLst>
      <p:ext uri="{BB962C8B-B14F-4D97-AF65-F5344CB8AC3E}">
        <p14:creationId xmlns:p14="http://schemas.microsoft.com/office/powerpoint/2010/main" val="2684657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 Vérification si d’autres médicaments de la liste (ici, il n’y en a qu’un) sont corrects, et correction éventuelle avant de cliquer sur « Étape suivante ».</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90</a:t>
            </a:fld>
            <a:endParaRPr lang="fr-FR"/>
          </a:p>
        </p:txBody>
      </p:sp>
    </p:spTree>
    <p:extLst>
      <p:ext uri="{BB962C8B-B14F-4D97-AF65-F5344CB8AC3E}">
        <p14:creationId xmlns:p14="http://schemas.microsoft.com/office/powerpoint/2010/main" val="1596536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94</a:t>
            </a:fld>
            <a:endParaRPr lang="fr-FR"/>
          </a:p>
        </p:txBody>
      </p:sp>
    </p:spTree>
    <p:extLst>
      <p:ext uri="{BB962C8B-B14F-4D97-AF65-F5344CB8AC3E}">
        <p14:creationId xmlns:p14="http://schemas.microsoft.com/office/powerpoint/2010/main" val="312993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8D2FC7-6F70-4D5E-9A73-5A87C5877864}" type="slidenum">
              <a:rPr lang="fr-FR" smtClean="0"/>
              <a:t>95</a:t>
            </a:fld>
            <a:endParaRPr lang="fr-FR"/>
          </a:p>
        </p:txBody>
      </p:sp>
    </p:spTree>
    <p:extLst>
      <p:ext uri="{BB962C8B-B14F-4D97-AF65-F5344CB8AC3E}">
        <p14:creationId xmlns:p14="http://schemas.microsoft.com/office/powerpoint/2010/main" val="1135315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b="1" dirty="0"/>
              <a:t>À l’avenir, il ne sera plus indiqué « Quantité utilisée », mais « Proportion utilisée »</a:t>
            </a:r>
          </a:p>
          <a:p>
            <a:endParaRPr lang="fr-FR" dirty="0"/>
          </a:p>
          <a:p>
            <a:r>
              <a:rPr lang="fr-FR" dirty="0"/>
              <a:t>Le vétérinaire a utilisé 20g de poudre d’un paquet contenant 90,5 g en total. Il doit alors introduire 20/90,5 = 0,22 dans le champ afin d’indiquer la proportion du paquet utilisé. </a:t>
            </a:r>
          </a:p>
          <a:p>
            <a:endParaRPr lang="fr-FR" dirty="0"/>
          </a:p>
          <a:p>
            <a:r>
              <a:rPr lang="fr-FR" sz="1100" b="1" dirty="0">
                <a:effectLst/>
                <a:latin typeface="Aptos" panose="020B0004020202020204" pitchFamily="34" charset="0"/>
                <a:ea typeface="Aptos" panose="020B0004020202020204" pitchFamily="34" charset="0"/>
                <a:cs typeface="Times New Roman" panose="02020603050405020304" pitchFamily="18" charset="0"/>
              </a:rPr>
              <a:t>Les saisies doivent être proportionnelles à la taille de l’emballage, en nombres entiers ou décimaux, par exemple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130 ml d’un médicament conditionné dans un flacon de 100ml. Il indique donc 1.3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20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syringues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intramammaires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conditionné dans un lot de 60. Il indique donc 0.33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75 g d’un poudre conditionné dans un sachet de 100g. Il indique donc 0.75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X d’un médicament conditionné à Y. Il indique donc X/Y dans la case. (les unités étants toujours identiques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96</a:t>
            </a:fld>
            <a:endParaRPr lang="fr-FR"/>
          </a:p>
        </p:txBody>
      </p:sp>
    </p:spTree>
    <p:extLst>
      <p:ext uri="{BB962C8B-B14F-4D97-AF65-F5344CB8AC3E}">
        <p14:creationId xmlns:p14="http://schemas.microsoft.com/office/powerpoint/2010/main" val="4193725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vétérinaire a utilisé 7 </a:t>
            </a:r>
            <a:r>
              <a:rPr lang="fr-FR" dirty="0" err="1"/>
              <a:t>syringues</a:t>
            </a:r>
            <a:r>
              <a:rPr lang="fr-FR" dirty="0"/>
              <a:t> d’un paquet contenant 20 </a:t>
            </a:r>
            <a:r>
              <a:rPr lang="fr-FR" dirty="0" err="1"/>
              <a:t>syringues</a:t>
            </a:r>
            <a:r>
              <a:rPr lang="fr-FR" dirty="0"/>
              <a:t> en total. Il doit donc introduire 7/20 = 0,35 dans le champ afin d’indiquer la proportion du paquet utilisé. </a:t>
            </a:r>
          </a:p>
          <a:p>
            <a:endParaRPr lang="fr-FR" dirty="0"/>
          </a:p>
          <a:p>
            <a:r>
              <a:rPr lang="fr-FR" sz="1100" b="1" dirty="0">
                <a:effectLst/>
                <a:latin typeface="Aptos" panose="020B0004020202020204" pitchFamily="34" charset="0"/>
                <a:ea typeface="Aptos" panose="020B0004020202020204" pitchFamily="34" charset="0"/>
                <a:cs typeface="Times New Roman" panose="02020603050405020304" pitchFamily="18" charset="0"/>
              </a:rPr>
              <a:t>Les saisies doivent être proportionnelles à la taille de l’emballage, en nombres entiers ou décimaux, par exemple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130 ml d’un médicament conditionné dans un flacon de 100ml. Il indique donc 1.3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20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syringues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intramammaires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conditionné dans un lot de 60. Il indique donc 0.33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75 g d’un poudre conditionné dans un sachet de 100g. Il indique donc 0.75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X d’un médicament conditionné à Y. Il indique donc X/Y dans la case. (les unités étants toujours identiques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97</a:t>
            </a:fld>
            <a:endParaRPr lang="fr-FR"/>
          </a:p>
        </p:txBody>
      </p:sp>
    </p:spTree>
    <p:extLst>
      <p:ext uri="{BB962C8B-B14F-4D97-AF65-F5344CB8AC3E}">
        <p14:creationId xmlns:p14="http://schemas.microsoft.com/office/powerpoint/2010/main" val="326245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a:t>
            </a:fld>
            <a:endParaRPr lang="fr-FR"/>
          </a:p>
        </p:txBody>
      </p:sp>
    </p:spTree>
    <p:extLst>
      <p:ext uri="{BB962C8B-B14F-4D97-AF65-F5344CB8AC3E}">
        <p14:creationId xmlns:p14="http://schemas.microsoft.com/office/powerpoint/2010/main" val="2460424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vétérinaire a utilisé 250 ml d’un flacon contenant 500 ml. Il doit donc introduire 250/500 = ½ = 0,5 dans le champ afin d’indiquer la proportion du paquet utilisé. </a:t>
            </a:r>
          </a:p>
          <a:p>
            <a:endParaRPr lang="fr-FR" dirty="0"/>
          </a:p>
          <a:p>
            <a:r>
              <a:rPr lang="fr-FR" sz="1100" b="1" dirty="0">
                <a:effectLst/>
                <a:latin typeface="Aptos" panose="020B0004020202020204" pitchFamily="34" charset="0"/>
                <a:ea typeface="Aptos" panose="020B0004020202020204" pitchFamily="34" charset="0"/>
                <a:cs typeface="Times New Roman" panose="02020603050405020304" pitchFamily="18" charset="0"/>
              </a:rPr>
              <a:t>Les saisies doivent être proportionnelles à la taille de l’emballage, en nombres entiers ou décimaux, par exemple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130 ml d’un médicament conditionné dans un flacon de 100ml. Il indique donc 1.3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20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syringues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intramammaires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conditionné dans un lot de 60. Il indique donc 0.33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75 g d’un poudre conditionné dans un sachet de 100g. Il indique donc 0.75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X d’un médicament conditionné à Y. Il indique donc X/Y dans la case. (les unités étants toujours identiques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98</a:t>
            </a:fld>
            <a:endParaRPr lang="fr-FR"/>
          </a:p>
        </p:txBody>
      </p:sp>
    </p:spTree>
    <p:extLst>
      <p:ext uri="{BB962C8B-B14F-4D97-AF65-F5344CB8AC3E}">
        <p14:creationId xmlns:p14="http://schemas.microsoft.com/office/powerpoint/2010/main" val="2062500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vétérinaire a utilisé 30 comprimés d’un paquet contenant 10 </a:t>
            </a:r>
            <a:r>
              <a:rPr lang="fr-FR" dirty="0" err="1"/>
              <a:t>comrpimés</a:t>
            </a:r>
            <a:r>
              <a:rPr lang="fr-FR" dirty="0"/>
              <a:t> en total. Il doit donc introduire 30/10 = 3 dans le champ afin d’indiquer la proportion du paquet utilisé. </a:t>
            </a:r>
          </a:p>
          <a:p>
            <a:endParaRPr lang="fr-FR" dirty="0"/>
          </a:p>
          <a:p>
            <a:r>
              <a:rPr lang="fr-FR" sz="1100" b="1" dirty="0">
                <a:effectLst/>
                <a:latin typeface="Aptos" panose="020B0004020202020204" pitchFamily="34" charset="0"/>
                <a:ea typeface="Aptos" panose="020B0004020202020204" pitchFamily="34" charset="0"/>
                <a:cs typeface="Times New Roman" panose="02020603050405020304" pitchFamily="18" charset="0"/>
              </a:rPr>
              <a:t>Les saisies doivent être proportionnelles à la taille de l’emballage, en nombres entiers ou décimaux, par exemple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130 ml d’un médicament conditionné dans un flacon de 100ml. Il indique donc 1.3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20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syringues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a:t>
            </a:r>
            <a:r>
              <a:rPr lang="fr-FR" sz="1100" dirty="0" err="1">
                <a:effectLst/>
                <a:latin typeface="Aptos" panose="020B0004020202020204" pitchFamily="34" charset="0"/>
                <a:ea typeface="Times New Roman" panose="02020603050405020304" pitchFamily="18" charset="0"/>
                <a:cs typeface="Times New Roman" panose="02020603050405020304" pitchFamily="18" charset="0"/>
              </a:rPr>
              <a:t>intramammaires</a:t>
            </a:r>
            <a:r>
              <a:rPr lang="fr-FR" sz="1100" dirty="0">
                <a:effectLst/>
                <a:latin typeface="Aptos" panose="020B0004020202020204" pitchFamily="34" charset="0"/>
                <a:ea typeface="Times New Roman" panose="02020603050405020304" pitchFamily="18" charset="0"/>
                <a:cs typeface="Times New Roman" panose="02020603050405020304" pitchFamily="18" charset="0"/>
              </a:rPr>
              <a:t> conditionné dans un lot de 60. Il indique donc 0.33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75 g d’un poudre conditionné dans un sachet de 100g. Il indique donc 0.75 dans la case.</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FR" sz="1100" dirty="0">
                <a:effectLst/>
                <a:latin typeface="Aptos" panose="020B0004020202020204" pitchFamily="34" charset="0"/>
                <a:ea typeface="Times New Roman" panose="02020603050405020304" pitchFamily="18" charset="0"/>
                <a:cs typeface="Times New Roman" panose="02020603050405020304" pitchFamily="18" charset="0"/>
              </a:rPr>
              <a:t>Le vétérinaire a utilisé X d’un médicament conditionné à Y. Il indique donc X/Y dans la case. (les unités étants toujours identiques !)</a:t>
            </a:r>
            <a:endParaRPr lang="fr-LU" sz="1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99</a:t>
            </a:fld>
            <a:endParaRPr lang="fr-FR"/>
          </a:p>
        </p:txBody>
      </p:sp>
    </p:spTree>
    <p:extLst>
      <p:ext uri="{BB962C8B-B14F-4D97-AF65-F5344CB8AC3E}">
        <p14:creationId xmlns:p14="http://schemas.microsoft.com/office/powerpoint/2010/main" val="1776355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Lorsque le vétérinaire tente de cliquer sur l’étape suivante, il est redirigé vers l’écran présenté sur le slide suivant.</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101</a:t>
            </a:fld>
            <a:endParaRPr lang="fr-FR"/>
          </a:p>
        </p:txBody>
      </p:sp>
    </p:spTree>
    <p:extLst>
      <p:ext uri="{BB962C8B-B14F-4D97-AF65-F5344CB8AC3E}">
        <p14:creationId xmlns:p14="http://schemas.microsoft.com/office/powerpoint/2010/main" val="3905935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Ici, il n’arrive pas non plus à avancer, car les champs obligatoires sont encore vides.</a:t>
            </a:r>
          </a:p>
          <a:p>
            <a:r>
              <a:rPr lang="fr-LU" dirty="0"/>
              <a:t>Si le vétérinaire remplit à nouveau les champs obligatoires, une prescription sans médicament est créée et il est ramené à l’écran du slide suivant.</a:t>
            </a:r>
          </a:p>
        </p:txBody>
      </p:sp>
      <p:sp>
        <p:nvSpPr>
          <p:cNvPr id="4" name="Slide Number Placeholder 3"/>
          <p:cNvSpPr>
            <a:spLocks noGrp="1"/>
          </p:cNvSpPr>
          <p:nvPr>
            <p:ph type="sldNum" sz="quarter" idx="5"/>
          </p:nvPr>
        </p:nvSpPr>
        <p:spPr/>
        <p:txBody>
          <a:bodyPr/>
          <a:lstStyle/>
          <a:p>
            <a:fld id="{FB8D2FC7-6F70-4D5E-9A73-5A87C5877864}" type="slidenum">
              <a:rPr lang="fr-FR" smtClean="0"/>
              <a:t>102</a:t>
            </a:fld>
            <a:endParaRPr lang="fr-FR"/>
          </a:p>
        </p:txBody>
      </p:sp>
    </p:spTree>
    <p:extLst>
      <p:ext uri="{BB962C8B-B14F-4D97-AF65-F5344CB8AC3E}">
        <p14:creationId xmlns:p14="http://schemas.microsoft.com/office/powerpoint/2010/main" val="2831597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Ici, il n’arrive pas non plus à avancer, car chaque prescription doit au moins contenir un médicament.</a:t>
            </a:r>
          </a:p>
        </p:txBody>
      </p:sp>
      <p:sp>
        <p:nvSpPr>
          <p:cNvPr id="4" name="Slide Number Placeholder 3"/>
          <p:cNvSpPr>
            <a:spLocks noGrp="1"/>
          </p:cNvSpPr>
          <p:nvPr>
            <p:ph type="sldNum" sz="quarter" idx="5"/>
          </p:nvPr>
        </p:nvSpPr>
        <p:spPr/>
        <p:txBody>
          <a:bodyPr/>
          <a:lstStyle/>
          <a:p>
            <a:fld id="{FB8D2FC7-6F70-4D5E-9A73-5A87C5877864}" type="slidenum">
              <a:rPr lang="fr-FR" smtClean="0"/>
              <a:t>103</a:t>
            </a:fld>
            <a:endParaRPr lang="fr-FR"/>
          </a:p>
        </p:txBody>
      </p:sp>
    </p:spTree>
    <p:extLst>
      <p:ext uri="{BB962C8B-B14F-4D97-AF65-F5344CB8AC3E}">
        <p14:creationId xmlns:p14="http://schemas.microsoft.com/office/powerpoint/2010/main" val="1855018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Ici, il n’arrive pas non plus à avancer, car chaque prescription doit au moins contenir un médicament.</a:t>
            </a:r>
          </a:p>
        </p:txBody>
      </p:sp>
      <p:sp>
        <p:nvSpPr>
          <p:cNvPr id="4" name="Slide Number Placeholder 3"/>
          <p:cNvSpPr>
            <a:spLocks noGrp="1"/>
          </p:cNvSpPr>
          <p:nvPr>
            <p:ph type="sldNum" sz="quarter" idx="5"/>
          </p:nvPr>
        </p:nvSpPr>
        <p:spPr/>
        <p:txBody>
          <a:bodyPr/>
          <a:lstStyle/>
          <a:p>
            <a:fld id="{FB8D2FC7-6F70-4D5E-9A73-5A87C5877864}" type="slidenum">
              <a:rPr lang="fr-FR" smtClean="0"/>
              <a:t>104</a:t>
            </a:fld>
            <a:endParaRPr lang="fr-FR"/>
          </a:p>
        </p:txBody>
      </p:sp>
    </p:spTree>
    <p:extLst>
      <p:ext uri="{BB962C8B-B14F-4D97-AF65-F5344CB8AC3E}">
        <p14:creationId xmlns:p14="http://schemas.microsoft.com/office/powerpoint/2010/main" val="25044212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Il doit donc revenir sur l’écran de prescription pour retirer la prescription.</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105</a:t>
            </a:fld>
            <a:endParaRPr lang="fr-FR"/>
          </a:p>
        </p:txBody>
      </p:sp>
    </p:spTree>
    <p:extLst>
      <p:ext uri="{BB962C8B-B14F-4D97-AF65-F5344CB8AC3E}">
        <p14:creationId xmlns:p14="http://schemas.microsoft.com/office/powerpoint/2010/main" val="37976721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Ecran permettant d’avancer à l’étape suivante comme il n’y a plus de prescription vide.</a:t>
            </a:r>
          </a:p>
        </p:txBody>
      </p:sp>
      <p:sp>
        <p:nvSpPr>
          <p:cNvPr id="4" name="Slide Number Placeholder 3"/>
          <p:cNvSpPr>
            <a:spLocks noGrp="1"/>
          </p:cNvSpPr>
          <p:nvPr>
            <p:ph type="sldNum" sz="quarter" idx="5"/>
          </p:nvPr>
        </p:nvSpPr>
        <p:spPr/>
        <p:txBody>
          <a:bodyPr/>
          <a:lstStyle/>
          <a:p>
            <a:fld id="{FB8D2FC7-6F70-4D5E-9A73-5A87C5877864}" type="slidenum">
              <a:rPr lang="fr-FR" smtClean="0"/>
              <a:t>106</a:t>
            </a:fld>
            <a:endParaRPr lang="fr-FR"/>
          </a:p>
        </p:txBody>
      </p:sp>
    </p:spTree>
    <p:extLst>
      <p:ext uri="{BB962C8B-B14F-4D97-AF65-F5344CB8AC3E}">
        <p14:creationId xmlns:p14="http://schemas.microsoft.com/office/powerpoint/2010/main" val="939049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Écran affiché à la fin de la saisie des antibiotiques afin de contrôler les informations saisies.</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107</a:t>
            </a:fld>
            <a:endParaRPr lang="fr-FR"/>
          </a:p>
        </p:txBody>
      </p:sp>
    </p:spTree>
    <p:extLst>
      <p:ext uri="{BB962C8B-B14F-4D97-AF65-F5344CB8AC3E}">
        <p14:creationId xmlns:p14="http://schemas.microsoft.com/office/powerpoint/2010/main" val="350746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108</a:t>
            </a:fld>
            <a:endParaRPr lang="fr-FR"/>
          </a:p>
        </p:txBody>
      </p:sp>
    </p:spTree>
    <p:extLst>
      <p:ext uri="{BB962C8B-B14F-4D97-AF65-F5344CB8AC3E}">
        <p14:creationId xmlns:p14="http://schemas.microsoft.com/office/powerpoint/2010/main" val="346581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*situation au 09/01/2026</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chiffres pour 2025 ne sont pas encore complet, il y aura encore beaucoup de déclarations jusqu’à fin janvier.</a:t>
            </a:r>
          </a:p>
          <a:p>
            <a:pPr marL="171450" indent="-171450">
              <a:buFontTx/>
              <a:buChar char="-"/>
            </a:pPr>
            <a:r>
              <a:rPr lang="fr-FR" dirty="0"/>
              <a:t>Le nombre de cabinets reportant pour les différentes espèces est resté constant.</a:t>
            </a:r>
          </a:p>
          <a:p>
            <a:pPr marL="171450" indent="-171450">
              <a:buFontTx/>
              <a:buChar char="-"/>
            </a:pPr>
            <a:r>
              <a:rPr lang="fr-FR" dirty="0"/>
              <a:t>Le nombre de prescriptions a en général fortement diminué:</a:t>
            </a:r>
          </a:p>
          <a:p>
            <a:pPr marL="628650" lvl="1" indent="-171450">
              <a:buFontTx/>
              <a:buChar char="-"/>
            </a:pPr>
            <a:r>
              <a:rPr lang="fr-FR" dirty="0"/>
              <a:t>En 2023 une prescription par médicament? En revanche, plusieurs médicaments par prescription en 2024?</a:t>
            </a:r>
          </a:p>
          <a:p>
            <a:pPr marL="628650" lvl="1" indent="-171450">
              <a:buFontTx/>
              <a:buChar char="-"/>
            </a:pPr>
            <a:r>
              <a:rPr lang="fr-FR" dirty="0"/>
              <a:t>En 2024 moins d’utilisation en général? Baisse énorme de l’utilisation, peu probable</a:t>
            </a:r>
          </a:p>
          <a:p>
            <a:pPr marL="628650" lvl="1" indent="-171450">
              <a:buFontTx/>
              <a:buChar char="-"/>
            </a:pPr>
            <a:endParaRPr lang="fr-FR" dirty="0"/>
          </a:p>
          <a:p>
            <a:pPr marL="171450" lvl="0" indent="-171450">
              <a:buFontTx/>
              <a:buChar char="-"/>
            </a:pPr>
            <a:r>
              <a:rPr lang="fr-LU" dirty="0"/>
              <a:t>Un rappel aimable a été envoyé à tous nos collègues qui n’avaient pas encore introduit leurs données pour l’année 2025, afin de les inviter à le faire jusqu’au 1.02.2026</a:t>
            </a:r>
            <a:endParaRPr lang="fr-FR" dirty="0"/>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12</a:t>
            </a:fld>
            <a:endParaRPr lang="fr-FR"/>
          </a:p>
        </p:txBody>
      </p:sp>
    </p:spTree>
    <p:extLst>
      <p:ext uri="{BB962C8B-B14F-4D97-AF65-F5344CB8AC3E}">
        <p14:creationId xmlns:p14="http://schemas.microsoft.com/office/powerpoint/2010/main" val="16359184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Écran affiché à la fin de la saisie des antibiotiques afin de contrôler les informations saisies.</a:t>
            </a:r>
          </a:p>
          <a:p>
            <a:r>
              <a:rPr lang="fr-LU" dirty="0"/>
              <a:t>Il faut cliquer sur étape suivante et non pas sur reprendre plus tard</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109</a:t>
            </a:fld>
            <a:endParaRPr lang="fr-FR"/>
          </a:p>
        </p:txBody>
      </p:sp>
    </p:spTree>
    <p:extLst>
      <p:ext uri="{BB962C8B-B14F-4D97-AF65-F5344CB8AC3E}">
        <p14:creationId xmlns:p14="http://schemas.microsoft.com/office/powerpoint/2010/main" val="24494806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N’oublier pas de transmettre votre démarche</a:t>
            </a:r>
          </a:p>
        </p:txBody>
      </p:sp>
      <p:sp>
        <p:nvSpPr>
          <p:cNvPr id="4" name="Slide Number Placeholder 3"/>
          <p:cNvSpPr>
            <a:spLocks noGrp="1"/>
          </p:cNvSpPr>
          <p:nvPr>
            <p:ph type="sldNum" sz="quarter" idx="5"/>
          </p:nvPr>
        </p:nvSpPr>
        <p:spPr/>
        <p:txBody>
          <a:bodyPr/>
          <a:lstStyle/>
          <a:p>
            <a:fld id="{FB8D2FC7-6F70-4D5E-9A73-5A87C5877864}" type="slidenum">
              <a:rPr lang="fr-FR" smtClean="0"/>
              <a:t>110</a:t>
            </a:fld>
            <a:endParaRPr lang="fr-FR"/>
          </a:p>
        </p:txBody>
      </p:sp>
    </p:spTree>
    <p:extLst>
      <p:ext uri="{BB962C8B-B14F-4D97-AF65-F5344CB8AC3E}">
        <p14:creationId xmlns:p14="http://schemas.microsoft.com/office/powerpoint/2010/main" val="39487685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UPD = Union </a:t>
            </a:r>
            <a:r>
              <a:rPr lang="fr-FR" dirty="0" err="1"/>
              <a:t>product</a:t>
            </a:r>
            <a:r>
              <a:rPr lang="fr-FR" dirty="0"/>
              <a:t> </a:t>
            </a:r>
            <a:r>
              <a:rPr lang="fr-FR" dirty="0" err="1"/>
              <a:t>database</a:t>
            </a:r>
            <a:r>
              <a:rPr lang="fr-FR" dirty="0"/>
              <a:t>: c’est la base de données de tous les médicaments de l’union </a:t>
            </a:r>
            <a:r>
              <a:rPr lang="fr-FR" dirty="0" err="1"/>
              <a:t>europénne</a:t>
            </a: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118</a:t>
            </a:fld>
            <a:endParaRPr lang="fr-FR"/>
          </a:p>
        </p:txBody>
      </p:sp>
    </p:spTree>
    <p:extLst>
      <p:ext uri="{BB962C8B-B14F-4D97-AF65-F5344CB8AC3E}">
        <p14:creationId xmlns:p14="http://schemas.microsoft.com/office/powerpoint/2010/main" val="22065947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Malheureusement, la connexion à l’UPD (union </a:t>
            </a:r>
            <a:r>
              <a:rPr lang="fr-FR" dirty="0" err="1"/>
              <a:t>product</a:t>
            </a:r>
            <a:r>
              <a:rPr lang="fr-FR" dirty="0"/>
              <a:t> </a:t>
            </a:r>
            <a:r>
              <a:rPr lang="fr-FR" dirty="0" err="1"/>
              <a:t>database</a:t>
            </a:r>
            <a:r>
              <a:rPr lang="fr-FR" dirty="0"/>
              <a:t>) prend plus de temps que prévu par le CTIE. Merci pour votre compréhension.</a:t>
            </a:r>
          </a:p>
          <a:p>
            <a:pPr marL="171450" indent="-171450">
              <a:buFontTx/>
              <a:buChar char="-"/>
            </a:pPr>
            <a:r>
              <a:rPr lang="fr-FR" dirty="0"/>
              <a:t>Une fois envoyé de la part de l’ALVA, le </a:t>
            </a:r>
            <a:r>
              <a:rPr lang="fr-FR" dirty="0" err="1"/>
              <a:t>Token</a:t>
            </a:r>
            <a:r>
              <a:rPr lang="fr-FR" dirty="0"/>
              <a:t> restera valide pour 6 mois</a:t>
            </a:r>
          </a:p>
          <a:p>
            <a:pPr marL="171450" indent="-171450">
              <a:buFontTx/>
              <a:buChar char="-"/>
            </a:pPr>
            <a:r>
              <a:rPr lang="fr-LU" dirty="0"/>
              <a:t>Le </a:t>
            </a:r>
            <a:r>
              <a:rPr lang="fr-LU" dirty="0" err="1"/>
              <a:t>token</a:t>
            </a:r>
            <a:r>
              <a:rPr lang="fr-LU" dirty="0"/>
              <a:t> sera envoyé par voie postale à l’adresse de votre cabinet, à votre nom</a:t>
            </a:r>
          </a:p>
          <a:p>
            <a:pPr marL="171450" indent="-171450">
              <a:buFontTx/>
              <a:buChar char="-"/>
            </a:pPr>
            <a:r>
              <a:rPr lang="fr-LU" dirty="0"/>
              <a:t>La certification individuelle de chaque vétérinaire est indispensable pour les futures démarches de l’ALVA. Il est donc nécessaire de se certifier après la réception du </a:t>
            </a:r>
            <a:r>
              <a:rPr lang="fr-LU" dirty="0" err="1"/>
              <a:t>token</a:t>
            </a:r>
            <a:r>
              <a:rPr lang="fr-LU" dirty="0"/>
              <a:t>, avant son expiration, afin de pouvoir accéder à ces démarches à l’avenir, même si vous avez l’intention d’introduire collectivement vos données d’utilisation en tant que cabinet vétérinaire.</a:t>
            </a:r>
          </a:p>
        </p:txBody>
      </p:sp>
      <p:sp>
        <p:nvSpPr>
          <p:cNvPr id="4" name="Slide Number Placeholder 3"/>
          <p:cNvSpPr>
            <a:spLocks noGrp="1"/>
          </p:cNvSpPr>
          <p:nvPr>
            <p:ph type="sldNum" sz="quarter" idx="5"/>
          </p:nvPr>
        </p:nvSpPr>
        <p:spPr/>
        <p:txBody>
          <a:bodyPr/>
          <a:lstStyle/>
          <a:p>
            <a:fld id="{FB8D2FC7-6F70-4D5E-9A73-5A87C5877864}" type="slidenum">
              <a:rPr lang="fr-FR" smtClean="0"/>
              <a:t>119</a:t>
            </a:fld>
            <a:endParaRPr lang="fr-FR"/>
          </a:p>
        </p:txBody>
      </p:sp>
    </p:spTree>
    <p:extLst>
      <p:ext uri="{BB962C8B-B14F-4D97-AF65-F5344CB8AC3E}">
        <p14:creationId xmlns:p14="http://schemas.microsoft.com/office/powerpoint/2010/main" val="402907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LU" dirty="0"/>
              <a:t>Nous avons réalisé une analyse sur le terrain avec la société </a:t>
            </a:r>
            <a:r>
              <a:rPr lang="fr-LU" dirty="0" err="1"/>
              <a:t>Actino</a:t>
            </a:r>
            <a:r>
              <a:rPr lang="fr-LU" dirty="0"/>
              <a:t> afin d’identifier les conditions et les réalités sur le terrain.</a:t>
            </a:r>
          </a:p>
          <a:p>
            <a:pPr marL="171450" indent="-171450">
              <a:buFontTx/>
              <a:buChar char="-"/>
            </a:pPr>
            <a:r>
              <a:rPr lang="fr-FR" dirty="0"/>
              <a:t>Il existe de grandes différences entre les logiciels utilisés</a:t>
            </a:r>
          </a:p>
          <a:p>
            <a:pPr marL="171450" indent="-171450">
              <a:buFontTx/>
              <a:buChar char="-"/>
            </a:pPr>
            <a:r>
              <a:rPr lang="fr-FR" dirty="0"/>
              <a:t>La plupart permettent d’exporter des données, mais pas forcément dans le format requis pour un </a:t>
            </a:r>
            <a:r>
              <a:rPr lang="fr-FR" dirty="0" err="1"/>
              <a:t>upload</a:t>
            </a:r>
            <a:r>
              <a:rPr lang="fr-FR" dirty="0"/>
              <a:t> sur </a:t>
            </a:r>
            <a:r>
              <a:rPr lang="fr-FR" dirty="0" err="1"/>
              <a:t>MyGuichet</a:t>
            </a:r>
            <a:endParaRPr lang="fr-FR" dirty="0"/>
          </a:p>
          <a:p>
            <a:pPr marL="171450" indent="-171450">
              <a:buFontTx/>
              <a:buChar char="-"/>
            </a:pPr>
            <a:r>
              <a:rPr lang="fr-FR" dirty="0"/>
              <a:t>Nous envisageons à partir de 2027, de lancer éventuellement un projet pilote visant à tester un logiciel spécifique, fréquemment utilisé et adapté à l’exportation de données. </a:t>
            </a:r>
          </a:p>
          <a:p>
            <a:pPr marL="171450" indent="-171450">
              <a:buFontTx/>
              <a:buChar char="-"/>
            </a:pPr>
            <a:r>
              <a:rPr lang="fr-FR" dirty="0"/>
              <a:t>Une analyse similaire à celle réalisée auprès des praticiens des grands animaux sera effectuée auprès des pratiques de petits animaux.</a:t>
            </a:r>
          </a:p>
        </p:txBody>
      </p:sp>
      <p:sp>
        <p:nvSpPr>
          <p:cNvPr id="4" name="Slide Number Placeholder 3"/>
          <p:cNvSpPr>
            <a:spLocks noGrp="1"/>
          </p:cNvSpPr>
          <p:nvPr>
            <p:ph type="sldNum" sz="quarter" idx="5"/>
          </p:nvPr>
        </p:nvSpPr>
        <p:spPr/>
        <p:txBody>
          <a:bodyPr/>
          <a:lstStyle/>
          <a:p>
            <a:fld id="{FB8D2FC7-6F70-4D5E-9A73-5A87C5877864}" type="slidenum">
              <a:rPr lang="fr-FR" smtClean="0"/>
              <a:t>121</a:t>
            </a:fld>
            <a:endParaRPr lang="fr-FR"/>
          </a:p>
        </p:txBody>
      </p:sp>
    </p:spTree>
    <p:extLst>
      <p:ext uri="{BB962C8B-B14F-4D97-AF65-F5344CB8AC3E}">
        <p14:creationId xmlns:p14="http://schemas.microsoft.com/office/powerpoint/2010/main" val="2167774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https://forms.office.com/Pages/ResponsePage.aspx?id=0pbUtw8A80WQCQksRvoYh6-Tdk_QJT1Iscjyr6o2zDJUOTAwNUU5WDRTSExRMTY1R05ZS09EMk9DNy4u</a:t>
            </a: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122</a:t>
            </a:fld>
            <a:endParaRPr lang="fr-FR"/>
          </a:p>
        </p:txBody>
      </p:sp>
    </p:spTree>
    <p:extLst>
      <p:ext uri="{BB962C8B-B14F-4D97-AF65-F5344CB8AC3E}">
        <p14:creationId xmlns:p14="http://schemas.microsoft.com/office/powerpoint/2010/main" val="17461836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Sur </a:t>
            </a:r>
            <a:r>
              <a:rPr lang="fr-FR" dirty="0" err="1"/>
              <a:t>agripotail</a:t>
            </a:r>
            <a:r>
              <a:rPr lang="fr-FR" dirty="0"/>
              <a:t> </a:t>
            </a:r>
            <a:r>
              <a:rPr lang="fr-FR" dirty="0" err="1"/>
              <a:t>oder</a:t>
            </a:r>
            <a:r>
              <a:rPr lang="fr-FR" dirty="0"/>
              <a:t> op Myguichet.lu</a:t>
            </a:r>
          </a:p>
        </p:txBody>
      </p:sp>
      <p:sp>
        <p:nvSpPr>
          <p:cNvPr id="4" name="Slide Number Placeholder 3"/>
          <p:cNvSpPr>
            <a:spLocks noGrp="1"/>
          </p:cNvSpPr>
          <p:nvPr>
            <p:ph type="sldNum" sz="quarter" idx="5"/>
          </p:nvPr>
        </p:nvSpPr>
        <p:spPr/>
        <p:txBody>
          <a:bodyPr/>
          <a:lstStyle/>
          <a:p>
            <a:fld id="{FB8D2FC7-6F70-4D5E-9A73-5A87C5877864}" type="slidenum">
              <a:rPr lang="fr-FR" smtClean="0"/>
              <a:t>124</a:t>
            </a:fld>
            <a:endParaRPr lang="fr-FR"/>
          </a:p>
        </p:txBody>
      </p:sp>
    </p:spTree>
    <p:extLst>
      <p:ext uri="{BB962C8B-B14F-4D97-AF65-F5344CB8AC3E}">
        <p14:creationId xmlns:p14="http://schemas.microsoft.com/office/powerpoint/2010/main" val="34213585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b="1" dirty="0"/>
              <a:t>* 🇪🇺 Moyens </a:t>
            </a:r>
            <a:r>
              <a:rPr lang="fr-LU" b="1" dirty="0" err="1"/>
              <a:t>eIDAS</a:t>
            </a:r>
            <a:r>
              <a:rPr lang="fr-LU" b="1" dirty="0"/>
              <a:t> reconnus pour MyGuichet.lu</a:t>
            </a:r>
          </a:p>
          <a:p>
            <a:r>
              <a:rPr lang="fr-LU" dirty="0"/>
              <a:t>Tu peux utiliser les identifiants nationaux électroniques (moyens </a:t>
            </a:r>
            <a:r>
              <a:rPr lang="fr-LU" dirty="0" err="1"/>
              <a:t>eIDAS</a:t>
            </a:r>
            <a:r>
              <a:rPr lang="fr-LU" dirty="0"/>
              <a:t>) des pays suivants pour t’authentifier sur </a:t>
            </a:r>
            <a:r>
              <a:rPr lang="fr-LU" dirty="0" err="1"/>
              <a:t>MyGuichet</a:t>
            </a:r>
            <a:r>
              <a:rPr lang="fr-LU" dirty="0"/>
              <a:t> : </a:t>
            </a:r>
          </a:p>
          <a:p>
            <a:pPr>
              <a:buFont typeface="Arial" panose="020B0604020202020204" pitchFamily="34" charset="0"/>
              <a:buChar char="•"/>
            </a:pPr>
            <a:r>
              <a:rPr lang="fr-LU" b="1" dirty="0"/>
              <a:t>Allemagne</a:t>
            </a:r>
            <a:endParaRPr lang="fr-LU" dirty="0"/>
          </a:p>
          <a:p>
            <a:pPr>
              <a:buFont typeface="Arial" panose="020B0604020202020204" pitchFamily="34" charset="0"/>
              <a:buChar char="•"/>
            </a:pPr>
            <a:r>
              <a:rPr lang="fr-LU" b="1" dirty="0"/>
              <a:t>Autriche</a:t>
            </a:r>
            <a:endParaRPr lang="fr-LU" dirty="0"/>
          </a:p>
          <a:p>
            <a:pPr>
              <a:buFont typeface="Arial" panose="020B0604020202020204" pitchFamily="34" charset="0"/>
              <a:buChar char="•"/>
            </a:pPr>
            <a:r>
              <a:rPr lang="fr-LU" b="1" dirty="0"/>
              <a:t>Belgique</a:t>
            </a:r>
            <a:endParaRPr lang="fr-LU" dirty="0"/>
          </a:p>
          <a:p>
            <a:pPr>
              <a:buFont typeface="Arial" panose="020B0604020202020204" pitchFamily="34" charset="0"/>
              <a:buChar char="•"/>
            </a:pPr>
            <a:r>
              <a:rPr lang="fr-LU" b="1" dirty="0"/>
              <a:t>Chypre</a:t>
            </a:r>
            <a:endParaRPr lang="fr-LU" dirty="0"/>
          </a:p>
          <a:p>
            <a:pPr>
              <a:buFont typeface="Arial" panose="020B0604020202020204" pitchFamily="34" charset="0"/>
              <a:buChar char="•"/>
            </a:pPr>
            <a:r>
              <a:rPr lang="fr-LU" b="1" dirty="0"/>
              <a:t>Croatie</a:t>
            </a:r>
            <a:endParaRPr lang="fr-LU" dirty="0"/>
          </a:p>
          <a:p>
            <a:pPr>
              <a:buFont typeface="Arial" panose="020B0604020202020204" pitchFamily="34" charset="0"/>
              <a:buChar char="•"/>
            </a:pPr>
            <a:r>
              <a:rPr lang="fr-LU" b="1" dirty="0"/>
              <a:t>Danemark</a:t>
            </a:r>
            <a:endParaRPr lang="fr-LU" dirty="0"/>
          </a:p>
          <a:p>
            <a:pPr>
              <a:buFont typeface="Arial" panose="020B0604020202020204" pitchFamily="34" charset="0"/>
              <a:buChar char="•"/>
            </a:pPr>
            <a:r>
              <a:rPr lang="fr-LU" b="1" dirty="0"/>
              <a:t>Espagne</a:t>
            </a:r>
            <a:endParaRPr lang="fr-LU" dirty="0"/>
          </a:p>
          <a:p>
            <a:pPr>
              <a:buFont typeface="Arial" panose="020B0604020202020204" pitchFamily="34" charset="0"/>
              <a:buChar char="•"/>
            </a:pPr>
            <a:r>
              <a:rPr lang="fr-LU" b="1" dirty="0"/>
              <a:t>Estonie</a:t>
            </a:r>
            <a:endParaRPr lang="fr-LU" dirty="0"/>
          </a:p>
          <a:p>
            <a:pPr>
              <a:buFont typeface="Arial" panose="020B0604020202020204" pitchFamily="34" charset="0"/>
              <a:buChar char="•"/>
            </a:pPr>
            <a:r>
              <a:rPr lang="fr-LU" b="1" dirty="0"/>
              <a:t>France</a:t>
            </a:r>
            <a:endParaRPr lang="fr-LU" dirty="0"/>
          </a:p>
          <a:p>
            <a:pPr>
              <a:buFont typeface="Arial" panose="020B0604020202020204" pitchFamily="34" charset="0"/>
              <a:buChar char="•"/>
            </a:pPr>
            <a:r>
              <a:rPr lang="fr-LU" b="1" dirty="0"/>
              <a:t>Italie</a:t>
            </a:r>
            <a:endParaRPr lang="fr-LU" dirty="0"/>
          </a:p>
          <a:p>
            <a:pPr>
              <a:buFont typeface="Arial" panose="020B0604020202020204" pitchFamily="34" charset="0"/>
              <a:buChar char="•"/>
            </a:pPr>
            <a:r>
              <a:rPr lang="fr-LU" b="1" dirty="0"/>
              <a:t>Lettonie</a:t>
            </a:r>
            <a:endParaRPr lang="fr-LU" dirty="0"/>
          </a:p>
          <a:p>
            <a:pPr>
              <a:buFont typeface="Arial" panose="020B0604020202020204" pitchFamily="34" charset="0"/>
              <a:buChar char="•"/>
            </a:pPr>
            <a:r>
              <a:rPr lang="fr-LU" b="1" dirty="0"/>
              <a:t>Liechtenstein</a:t>
            </a:r>
            <a:endParaRPr lang="fr-LU" dirty="0"/>
          </a:p>
          <a:p>
            <a:pPr>
              <a:buFont typeface="Arial" panose="020B0604020202020204" pitchFamily="34" charset="0"/>
              <a:buChar char="•"/>
            </a:pPr>
            <a:r>
              <a:rPr lang="fr-LU" b="1" dirty="0"/>
              <a:t>Lituanie</a:t>
            </a:r>
            <a:endParaRPr lang="fr-LU" dirty="0"/>
          </a:p>
          <a:p>
            <a:pPr>
              <a:buFont typeface="Arial" panose="020B0604020202020204" pitchFamily="34" charset="0"/>
              <a:buChar char="•"/>
            </a:pPr>
            <a:r>
              <a:rPr lang="fr-LU" b="1" dirty="0"/>
              <a:t>Malte</a:t>
            </a:r>
            <a:endParaRPr lang="fr-LU" dirty="0"/>
          </a:p>
          <a:p>
            <a:pPr>
              <a:buFont typeface="Arial" panose="020B0604020202020204" pitchFamily="34" charset="0"/>
              <a:buChar char="•"/>
            </a:pPr>
            <a:r>
              <a:rPr lang="fr-LU" b="1" dirty="0"/>
              <a:t>Pays-Bas</a:t>
            </a:r>
            <a:endParaRPr lang="fr-LU" dirty="0"/>
          </a:p>
          <a:p>
            <a:pPr>
              <a:buFont typeface="Arial" panose="020B0604020202020204" pitchFamily="34" charset="0"/>
              <a:buChar char="•"/>
            </a:pPr>
            <a:r>
              <a:rPr lang="fr-LU" b="1" dirty="0"/>
              <a:t>Pologne</a:t>
            </a:r>
            <a:endParaRPr lang="fr-LU" dirty="0"/>
          </a:p>
          <a:p>
            <a:pPr>
              <a:buFont typeface="Arial" panose="020B0604020202020204" pitchFamily="34" charset="0"/>
              <a:buChar char="•"/>
            </a:pPr>
            <a:r>
              <a:rPr lang="fr-LU" b="1" dirty="0"/>
              <a:t>Portugal</a:t>
            </a:r>
            <a:endParaRPr lang="fr-LU" dirty="0"/>
          </a:p>
          <a:p>
            <a:pPr>
              <a:buFont typeface="Arial" panose="020B0604020202020204" pitchFamily="34" charset="0"/>
              <a:buChar char="•"/>
            </a:pPr>
            <a:r>
              <a:rPr lang="fr-LU" b="1" dirty="0"/>
              <a:t>République tchèque</a:t>
            </a:r>
            <a:endParaRPr lang="fr-LU" dirty="0"/>
          </a:p>
          <a:p>
            <a:pPr>
              <a:buFont typeface="Arial" panose="020B0604020202020204" pitchFamily="34" charset="0"/>
              <a:buChar char="•"/>
            </a:pPr>
            <a:r>
              <a:rPr lang="fr-LU" b="1" dirty="0"/>
              <a:t>Roumanie</a:t>
            </a:r>
            <a:endParaRPr lang="fr-LU" dirty="0"/>
          </a:p>
          <a:p>
            <a:pPr>
              <a:buFont typeface="Arial" panose="020B0604020202020204" pitchFamily="34" charset="0"/>
              <a:buChar char="•"/>
            </a:pPr>
            <a:r>
              <a:rPr lang="fr-LU" b="1" dirty="0"/>
              <a:t>Slovaquie</a:t>
            </a:r>
            <a:endParaRPr lang="fr-LU" dirty="0"/>
          </a:p>
          <a:p>
            <a:pPr>
              <a:buFont typeface="Arial" panose="020B0604020202020204" pitchFamily="34" charset="0"/>
              <a:buChar char="•"/>
            </a:pPr>
            <a:r>
              <a:rPr lang="fr-LU" b="1" dirty="0"/>
              <a:t>Slovénie</a:t>
            </a:r>
            <a:endParaRPr lang="fr-LU" dirty="0"/>
          </a:p>
          <a:p>
            <a:pPr>
              <a:buFont typeface="Arial" panose="020B0604020202020204" pitchFamily="34" charset="0"/>
              <a:buChar char="•"/>
            </a:pPr>
            <a:r>
              <a:rPr lang="fr-LU" b="1" dirty="0"/>
              <a:t>Suède</a:t>
            </a:r>
            <a:r>
              <a:rPr lang="fr-LU" dirty="0"/>
              <a:t> </a:t>
            </a: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131</a:t>
            </a:fld>
            <a:endParaRPr lang="fr-FR"/>
          </a:p>
        </p:txBody>
      </p:sp>
    </p:spTree>
    <p:extLst>
      <p:ext uri="{BB962C8B-B14F-4D97-AF65-F5344CB8AC3E}">
        <p14:creationId xmlns:p14="http://schemas.microsoft.com/office/powerpoint/2010/main" val="2652684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b="1" dirty="0"/>
              <a:t>* 🇪🇺 Moyens </a:t>
            </a:r>
            <a:r>
              <a:rPr lang="fr-LU" b="1" dirty="0" err="1"/>
              <a:t>eIDAS</a:t>
            </a:r>
            <a:r>
              <a:rPr lang="fr-LU" b="1" dirty="0"/>
              <a:t> reconnus pour MyGuichet.lu</a:t>
            </a:r>
          </a:p>
          <a:p>
            <a:r>
              <a:rPr lang="fr-LU" dirty="0"/>
              <a:t>Tu peux utiliser les identifiants nationaux électroniques (moyens </a:t>
            </a:r>
            <a:r>
              <a:rPr lang="fr-LU" dirty="0" err="1"/>
              <a:t>eIDAS</a:t>
            </a:r>
            <a:r>
              <a:rPr lang="fr-LU" dirty="0"/>
              <a:t>) des pays suivants pour t’authentifier sur </a:t>
            </a:r>
            <a:r>
              <a:rPr lang="fr-LU" dirty="0" err="1"/>
              <a:t>MyGuichet</a:t>
            </a:r>
            <a:r>
              <a:rPr lang="fr-LU" dirty="0"/>
              <a:t> : </a:t>
            </a:r>
          </a:p>
          <a:p>
            <a:pPr>
              <a:buFont typeface="Arial" panose="020B0604020202020204" pitchFamily="34" charset="0"/>
              <a:buChar char="•"/>
            </a:pPr>
            <a:r>
              <a:rPr lang="fr-LU" b="1" dirty="0"/>
              <a:t>Allemagne</a:t>
            </a:r>
            <a:endParaRPr lang="fr-LU" dirty="0"/>
          </a:p>
          <a:p>
            <a:pPr>
              <a:buFont typeface="Arial" panose="020B0604020202020204" pitchFamily="34" charset="0"/>
              <a:buChar char="•"/>
            </a:pPr>
            <a:r>
              <a:rPr lang="fr-LU" b="1" dirty="0"/>
              <a:t>Autriche</a:t>
            </a:r>
            <a:endParaRPr lang="fr-LU" dirty="0"/>
          </a:p>
          <a:p>
            <a:pPr>
              <a:buFont typeface="Arial" panose="020B0604020202020204" pitchFamily="34" charset="0"/>
              <a:buChar char="•"/>
            </a:pPr>
            <a:r>
              <a:rPr lang="fr-LU" b="1" dirty="0"/>
              <a:t>Belgique</a:t>
            </a:r>
            <a:endParaRPr lang="fr-LU" dirty="0"/>
          </a:p>
          <a:p>
            <a:pPr>
              <a:buFont typeface="Arial" panose="020B0604020202020204" pitchFamily="34" charset="0"/>
              <a:buChar char="•"/>
            </a:pPr>
            <a:r>
              <a:rPr lang="fr-LU" b="1" dirty="0"/>
              <a:t>Chypre</a:t>
            </a:r>
            <a:endParaRPr lang="fr-LU" dirty="0"/>
          </a:p>
          <a:p>
            <a:pPr>
              <a:buFont typeface="Arial" panose="020B0604020202020204" pitchFamily="34" charset="0"/>
              <a:buChar char="•"/>
            </a:pPr>
            <a:r>
              <a:rPr lang="fr-LU" b="1" dirty="0"/>
              <a:t>Croatie</a:t>
            </a:r>
            <a:endParaRPr lang="fr-LU" dirty="0"/>
          </a:p>
          <a:p>
            <a:pPr>
              <a:buFont typeface="Arial" panose="020B0604020202020204" pitchFamily="34" charset="0"/>
              <a:buChar char="•"/>
            </a:pPr>
            <a:r>
              <a:rPr lang="fr-LU" b="1" dirty="0"/>
              <a:t>Danemark</a:t>
            </a:r>
            <a:endParaRPr lang="fr-LU" dirty="0"/>
          </a:p>
          <a:p>
            <a:pPr>
              <a:buFont typeface="Arial" panose="020B0604020202020204" pitchFamily="34" charset="0"/>
              <a:buChar char="•"/>
            </a:pPr>
            <a:r>
              <a:rPr lang="fr-LU" b="1" dirty="0"/>
              <a:t>Espagne</a:t>
            </a:r>
            <a:endParaRPr lang="fr-LU" dirty="0"/>
          </a:p>
          <a:p>
            <a:pPr>
              <a:buFont typeface="Arial" panose="020B0604020202020204" pitchFamily="34" charset="0"/>
              <a:buChar char="•"/>
            </a:pPr>
            <a:r>
              <a:rPr lang="fr-LU" b="1" dirty="0"/>
              <a:t>Estonie</a:t>
            </a:r>
            <a:endParaRPr lang="fr-LU" dirty="0"/>
          </a:p>
          <a:p>
            <a:pPr>
              <a:buFont typeface="Arial" panose="020B0604020202020204" pitchFamily="34" charset="0"/>
              <a:buChar char="•"/>
            </a:pPr>
            <a:r>
              <a:rPr lang="fr-LU" b="1" dirty="0"/>
              <a:t>France</a:t>
            </a:r>
            <a:endParaRPr lang="fr-LU" dirty="0"/>
          </a:p>
          <a:p>
            <a:pPr>
              <a:buFont typeface="Arial" panose="020B0604020202020204" pitchFamily="34" charset="0"/>
              <a:buChar char="•"/>
            </a:pPr>
            <a:r>
              <a:rPr lang="fr-LU" b="1" dirty="0"/>
              <a:t>Italie</a:t>
            </a:r>
            <a:endParaRPr lang="fr-LU" dirty="0"/>
          </a:p>
          <a:p>
            <a:pPr>
              <a:buFont typeface="Arial" panose="020B0604020202020204" pitchFamily="34" charset="0"/>
              <a:buChar char="•"/>
            </a:pPr>
            <a:r>
              <a:rPr lang="fr-LU" b="1" dirty="0"/>
              <a:t>Lettonie</a:t>
            </a:r>
            <a:endParaRPr lang="fr-LU" dirty="0"/>
          </a:p>
          <a:p>
            <a:pPr>
              <a:buFont typeface="Arial" panose="020B0604020202020204" pitchFamily="34" charset="0"/>
              <a:buChar char="•"/>
            </a:pPr>
            <a:r>
              <a:rPr lang="fr-LU" b="1" dirty="0"/>
              <a:t>Liechtenstein</a:t>
            </a:r>
            <a:endParaRPr lang="fr-LU" dirty="0"/>
          </a:p>
          <a:p>
            <a:pPr>
              <a:buFont typeface="Arial" panose="020B0604020202020204" pitchFamily="34" charset="0"/>
              <a:buChar char="•"/>
            </a:pPr>
            <a:r>
              <a:rPr lang="fr-LU" b="1" dirty="0"/>
              <a:t>Lituanie</a:t>
            </a:r>
            <a:endParaRPr lang="fr-LU" dirty="0"/>
          </a:p>
          <a:p>
            <a:pPr>
              <a:buFont typeface="Arial" panose="020B0604020202020204" pitchFamily="34" charset="0"/>
              <a:buChar char="•"/>
            </a:pPr>
            <a:r>
              <a:rPr lang="fr-LU" b="1" dirty="0"/>
              <a:t>Malte</a:t>
            </a:r>
            <a:endParaRPr lang="fr-LU" dirty="0"/>
          </a:p>
          <a:p>
            <a:pPr>
              <a:buFont typeface="Arial" panose="020B0604020202020204" pitchFamily="34" charset="0"/>
              <a:buChar char="•"/>
            </a:pPr>
            <a:r>
              <a:rPr lang="fr-LU" b="1" dirty="0"/>
              <a:t>Pays-Bas</a:t>
            </a:r>
            <a:endParaRPr lang="fr-LU" dirty="0"/>
          </a:p>
          <a:p>
            <a:pPr>
              <a:buFont typeface="Arial" panose="020B0604020202020204" pitchFamily="34" charset="0"/>
              <a:buChar char="•"/>
            </a:pPr>
            <a:r>
              <a:rPr lang="fr-LU" b="1" dirty="0"/>
              <a:t>Pologne</a:t>
            </a:r>
            <a:endParaRPr lang="fr-LU" dirty="0"/>
          </a:p>
          <a:p>
            <a:pPr>
              <a:buFont typeface="Arial" panose="020B0604020202020204" pitchFamily="34" charset="0"/>
              <a:buChar char="•"/>
            </a:pPr>
            <a:r>
              <a:rPr lang="fr-LU" b="1" dirty="0"/>
              <a:t>Portugal</a:t>
            </a:r>
            <a:endParaRPr lang="fr-LU" dirty="0"/>
          </a:p>
          <a:p>
            <a:pPr>
              <a:buFont typeface="Arial" panose="020B0604020202020204" pitchFamily="34" charset="0"/>
              <a:buChar char="•"/>
            </a:pPr>
            <a:r>
              <a:rPr lang="fr-LU" b="1" dirty="0"/>
              <a:t>République tchèque</a:t>
            </a:r>
            <a:endParaRPr lang="fr-LU" dirty="0"/>
          </a:p>
          <a:p>
            <a:pPr>
              <a:buFont typeface="Arial" panose="020B0604020202020204" pitchFamily="34" charset="0"/>
              <a:buChar char="•"/>
            </a:pPr>
            <a:r>
              <a:rPr lang="fr-LU" b="1" dirty="0"/>
              <a:t>Roumanie</a:t>
            </a:r>
            <a:endParaRPr lang="fr-LU" dirty="0"/>
          </a:p>
          <a:p>
            <a:pPr>
              <a:buFont typeface="Arial" panose="020B0604020202020204" pitchFamily="34" charset="0"/>
              <a:buChar char="•"/>
            </a:pPr>
            <a:r>
              <a:rPr lang="fr-LU" b="1" dirty="0"/>
              <a:t>Slovaquie</a:t>
            </a:r>
            <a:endParaRPr lang="fr-LU" dirty="0"/>
          </a:p>
          <a:p>
            <a:pPr>
              <a:buFont typeface="Arial" panose="020B0604020202020204" pitchFamily="34" charset="0"/>
              <a:buChar char="•"/>
            </a:pPr>
            <a:r>
              <a:rPr lang="fr-LU" b="1" dirty="0"/>
              <a:t>Slovénie</a:t>
            </a:r>
            <a:endParaRPr lang="fr-LU" dirty="0"/>
          </a:p>
          <a:p>
            <a:pPr>
              <a:buFont typeface="Arial" panose="020B0604020202020204" pitchFamily="34" charset="0"/>
              <a:buChar char="•"/>
            </a:pPr>
            <a:r>
              <a:rPr lang="fr-LU" b="1" dirty="0"/>
              <a:t>Suède</a:t>
            </a:r>
            <a:r>
              <a:rPr lang="fr-LU" dirty="0"/>
              <a:t> </a:t>
            </a: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132</a:t>
            </a:fld>
            <a:endParaRPr lang="fr-FR"/>
          </a:p>
        </p:txBody>
      </p:sp>
    </p:spTree>
    <p:extLst>
      <p:ext uri="{BB962C8B-B14F-4D97-AF65-F5344CB8AC3E}">
        <p14:creationId xmlns:p14="http://schemas.microsoft.com/office/powerpoint/2010/main" val="11903100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fr-LU" sz="2800" dirty="0"/>
              <a:t>Vous trouverez la liste des certificats compatibles </a:t>
            </a:r>
            <a:r>
              <a:rPr lang="fr-LU" sz="2800" dirty="0" err="1"/>
              <a:t>eIDAS</a:t>
            </a:r>
            <a:r>
              <a:rPr lang="fr-LU" sz="2800" dirty="0"/>
              <a:t> sur la page suivante </a:t>
            </a:r>
            <a:r>
              <a:rPr lang="de-DE" sz="1800" dirty="0">
                <a:effectLst/>
                <a:latin typeface="Aptos" panose="020B0004020202020204" pitchFamily="34" charset="0"/>
                <a:ea typeface="Aptos" panose="020B0004020202020204" pitchFamily="34" charset="0"/>
                <a:cs typeface="Aptos" panose="020B0004020202020204" pitchFamily="34" charset="0"/>
              </a:rPr>
              <a:t>:</a:t>
            </a:r>
            <a:r>
              <a:rPr lang="lb-LU" sz="1800" dirty="0">
                <a:effectLst/>
                <a:latin typeface="Aptos" panose="020B0004020202020204" pitchFamily="34" charset="0"/>
                <a:ea typeface="Aptos" panose="020B0004020202020204" pitchFamily="34" charset="0"/>
                <a:cs typeface="Aptos" panose="020B0004020202020204" pitchFamily="34" charset="0"/>
              </a:rPr>
              <a:t> </a:t>
            </a:r>
          </a:p>
          <a:p>
            <a:pPr marL="457200"/>
            <a:r>
              <a:rPr lang="lb-LU" sz="1800" dirty="0">
                <a:effectLst/>
                <a:latin typeface="Aptos" panose="020B0004020202020204" pitchFamily="34" charset="0"/>
                <a:ea typeface="Aptos" panose="020B0004020202020204" pitchFamily="34" charset="0"/>
                <a:cs typeface="Aptos" panose="020B0004020202020204" pitchFamily="34" charset="0"/>
              </a:rPr>
              <a:t>https://eidas.ec.europa.eu/efda/trust-services/browse/eidas/tls/search/type?step=3&amp;searchCriteria=eyJzZXJ2aWNlU2NvcGUiOiJBTEwiLCJjb3VudHJ5Q29kZXMiOlsiQVQiLCJCRSIsIkJHIiwiSFIiLCJDWSIsIkNaIiwiREsiLCJFRSIsIkZJIiwiRlIiLCJERSIsIkVMIiwiSFUiLCJJUyIsIklFIiwiSVQiLCJMViIsIkxJIiwiTFQiLCJMVSIsIk1UIiwiTkwiLCJOTyIsIlBMIiwiUFQiLCJSTyIsIlNLIiwiU0kiLCJFUyIsIlNFIiwiVUsiXSwic2VydmljZUxlZ2FsVHlwZXMiOlsiUV9DRVJUX0VTSUciXX0%3D </a:t>
            </a:r>
            <a:endParaRPr lang="fr-LU" sz="1800" dirty="0">
              <a:effectLst/>
              <a:latin typeface="Aptos" panose="020B0004020202020204" pitchFamily="34" charset="0"/>
              <a:ea typeface="Aptos" panose="020B0004020202020204" pitchFamily="34" charset="0"/>
              <a:cs typeface="Aptos" panose="020B0004020202020204" pitchFamily="34" charset="0"/>
            </a:endParaRP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133</a:t>
            </a:fld>
            <a:endParaRPr lang="fr-FR"/>
          </a:p>
        </p:txBody>
      </p:sp>
    </p:spTree>
    <p:extLst>
      <p:ext uri="{BB962C8B-B14F-4D97-AF65-F5344CB8AC3E}">
        <p14:creationId xmlns:p14="http://schemas.microsoft.com/office/powerpoint/2010/main" val="86721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5000"/>
              </a:lnSpc>
              <a:buFont typeface="Arial" panose="020B06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Attention: </a:t>
            </a:r>
          </a:p>
          <a:p>
            <a:pPr marL="628650" lvl="1" indent="-171450">
              <a:lnSpc>
                <a:spcPct val="115000"/>
              </a:lnSpc>
              <a:buFont typeface="Arial" panose="020B06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vente ≈ “food producing animals”</a:t>
            </a:r>
          </a:p>
          <a:p>
            <a:pPr marL="628650" lvl="1" indent="-171450">
              <a:lnSpc>
                <a:spcPct val="115000"/>
              </a:lnSpc>
              <a:buFont typeface="Arial" panose="020B0604020202020204" pitchFamily="34" charset="0"/>
              <a:buChar char="•"/>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utilisation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bovins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porcs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poulets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dindes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2023: on observe 150 kg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d’antibiotiques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utilisés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plus par rapport au total des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antibiotiques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vendus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aux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vétérinaires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au Luxembourg</a:t>
            </a:r>
            <a:endParaRPr lang="fr-LU" sz="1100" kern="100" dirty="0">
              <a:effectLs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15000"/>
              </a:lnSpc>
              <a:buFont typeface="Arial" panose="020B0604020202020204" pitchFamily="34" charset="0"/>
              <a:buChar char="•"/>
            </a:pPr>
            <a:r>
              <a:rPr lang="fr-FR" sz="1100" kern="100" dirty="0">
                <a:effectLst/>
                <a:latin typeface="Aptos" panose="020B0004020202020204" pitchFamily="34" charset="0"/>
                <a:ea typeface="Aptos" panose="020B0004020202020204" pitchFamily="34" charset="0"/>
                <a:cs typeface="Times New Roman" panose="02020603050405020304" pitchFamily="18" charset="0"/>
              </a:rPr>
              <a:t>utilisation de stocks provenant de l’année précédente ?</a:t>
            </a:r>
            <a:endParaRPr lang="fr-LU" sz="1100" kern="100" dirty="0">
              <a:effectLs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15000"/>
              </a:lnSpc>
              <a:buFont typeface="Arial" panose="020B0604020202020204" pitchFamily="34" charset="0"/>
              <a:buChar char="•"/>
            </a:pPr>
            <a:r>
              <a:rPr lang="fr-FR" sz="1100" kern="100" dirty="0">
                <a:effectLst/>
                <a:highlight>
                  <a:srgbClr val="FF0000"/>
                </a:highlight>
                <a:latin typeface="Aptos" panose="020B0004020202020204" pitchFamily="34" charset="0"/>
                <a:ea typeface="Aptos" panose="020B0004020202020204" pitchFamily="34" charset="0"/>
                <a:cs typeface="Times New Roman" panose="02020603050405020304" pitchFamily="18" charset="0"/>
              </a:rPr>
              <a:t>utilisation d’antibiotiques en provenance de l’étranger?</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t>
            </a:r>
            <a:endParaRPr lang="fr-LU" sz="11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fr-FR" sz="1100" kern="100" dirty="0">
                <a:effectLst/>
                <a:latin typeface="Aptos" panose="020B0004020202020204" pitchFamily="34" charset="0"/>
                <a:ea typeface="Aptos" panose="020B0004020202020204" pitchFamily="34" charset="0"/>
                <a:cs typeface="Times New Roman" panose="02020603050405020304" pitchFamily="18" charset="0"/>
              </a:rPr>
              <a:t>en 2024 :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370 kg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d’antibiotiques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vendus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aux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vétérinaires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n’ont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pas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été</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déclarés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comme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utilisés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endParaRPr lang="fr-LU" sz="1100" kern="100" dirty="0">
              <a:effectLs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15000"/>
              </a:lnSpc>
              <a:buFont typeface="Arial" panose="020B0604020202020204" pitchFamily="34" charset="0"/>
              <a:buChar char="•"/>
            </a:pPr>
            <a:r>
              <a:rPr lang="fr-FR" sz="1100" kern="100" dirty="0">
                <a:effectLst/>
                <a:latin typeface="Aptos" panose="020B0004020202020204" pitchFamily="34" charset="0"/>
                <a:ea typeface="Aptos" panose="020B0004020202020204" pitchFamily="34" charset="0"/>
                <a:cs typeface="Times New Roman" panose="02020603050405020304" pitchFamily="18" charset="0"/>
              </a:rPr>
              <a:t>moins d’utilisation d’antibiotiques en 2024 ?</a:t>
            </a:r>
            <a:endParaRPr lang="fr-LU" sz="11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fr-FR" sz="1100" kern="100" dirty="0">
                <a:effectLst/>
                <a:latin typeface="Aptos" panose="020B0004020202020204" pitchFamily="34" charset="0"/>
                <a:ea typeface="Aptos" panose="020B0004020202020204" pitchFamily="34" charset="0"/>
                <a:cs typeface="Times New Roman" panose="02020603050405020304" pitchFamily="18" charset="0"/>
              </a:rPr>
              <a:t>La couverture estimée du Luxembourg nécessite une amélioration, mais elle n’est pas si mauvaise que cela comparée à celle des pays voisins.</a:t>
            </a:r>
          </a:p>
          <a:p>
            <a:pPr marL="171450" lvl="0" indent="-171450">
              <a:lnSpc>
                <a:spcPct val="115000"/>
              </a:lnSpc>
              <a:spcAft>
                <a:spcPts val="800"/>
              </a:spcAft>
              <a:buFont typeface="Arial" panose="020B0604020202020204" pitchFamily="34" charset="0"/>
              <a:buChar char="•"/>
            </a:pPr>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14</a:t>
            </a:fld>
            <a:endParaRPr lang="fr-FR"/>
          </a:p>
        </p:txBody>
      </p:sp>
    </p:spTree>
    <p:extLst>
      <p:ext uri="{BB962C8B-B14F-4D97-AF65-F5344CB8AC3E}">
        <p14:creationId xmlns:p14="http://schemas.microsoft.com/office/powerpoint/2010/main" val="37877350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de-DE" sz="1800" dirty="0">
                <a:effectLst/>
                <a:latin typeface="Aptos" panose="020B0004020202020204" pitchFamily="34" charset="0"/>
                <a:ea typeface="Aptos" panose="020B0004020202020204" pitchFamily="34" charset="0"/>
                <a:cs typeface="Aptos" panose="020B0004020202020204" pitchFamily="34" charset="0"/>
              </a:rPr>
              <a:t>Eine Liste der </a:t>
            </a:r>
            <a:r>
              <a:rPr lang="de-DE" sz="1800" dirty="0" err="1">
                <a:effectLst/>
                <a:latin typeface="Aptos" panose="020B0004020202020204" pitchFamily="34" charset="0"/>
                <a:ea typeface="Aptos" panose="020B0004020202020204" pitchFamily="34" charset="0"/>
                <a:cs typeface="Aptos" panose="020B0004020202020204" pitchFamily="34" charset="0"/>
              </a:rPr>
              <a:t>eIDAS</a:t>
            </a:r>
            <a:r>
              <a:rPr lang="de-DE" sz="1800" dirty="0">
                <a:effectLst/>
                <a:latin typeface="Aptos" panose="020B0004020202020204" pitchFamily="34" charset="0"/>
                <a:ea typeface="Aptos" panose="020B0004020202020204" pitchFamily="34" charset="0"/>
                <a:cs typeface="Aptos" panose="020B0004020202020204" pitchFamily="34" charset="0"/>
              </a:rPr>
              <a:t> kompatiblen Zertifikate finden Sie auf folgender Seite :</a:t>
            </a:r>
            <a:endParaRPr lang="fr-LU" sz="1800" dirty="0">
              <a:effectLst/>
              <a:latin typeface="Aptos" panose="020B0004020202020204" pitchFamily="34" charset="0"/>
              <a:ea typeface="Aptos" panose="020B0004020202020204" pitchFamily="34" charset="0"/>
              <a:cs typeface="Aptos" panose="020B0004020202020204" pitchFamily="34" charset="0"/>
            </a:endParaRPr>
          </a:p>
          <a:p>
            <a:pPr marL="457200"/>
            <a:r>
              <a:rPr lang="de-DE" sz="1800" u="sng" dirty="0">
                <a:solidFill>
                  <a:srgbClr val="0563C1"/>
                </a:solidFill>
                <a:effectLst/>
                <a:latin typeface="Aptos" panose="020B0004020202020204" pitchFamily="34" charset="0"/>
                <a:ea typeface="Aptos" panose="020B0004020202020204" pitchFamily="34" charset="0"/>
                <a:cs typeface="Aptos" panose="020B0004020202020204" pitchFamily="34" charset="0"/>
                <a:hlinkClick r:id="rId3"/>
              </a:rPr>
              <a:t>https://eidas.ec.europa.eu/efda/trust-services/browse/eidas/tls/search/type?step=3&amp;searchCriteria=eyJzZXJ2aWNlU2NvcGUiOiJBTEwiLCJjb3VudHJ5Q29kZXMiOlsiQVQiLCJCRSIsIkJHIiwiSFIiLCJDWSIsIkNaIiwiREsiLCJFRSIsIkZJIiwiRlIiLCJERSIsIkVMIiwiSFUiLCJJUyIsIklFIiwiSVQiLCJMViIsIkxJIiwiTFQiLCJMVSIsIk1UIiwiTkwiLCJOTyIsIlBMIiwiUFQiLCJSTyIsIlNLIiwiU0kiLCJFUyIsIlNFIiwiVUsiXSwic2VydmljZUxlZ2FsVHlwZXMiOlsiUV9DRVJUX0VTSUciXX0%3D</a:t>
            </a:r>
            <a:endParaRPr lang="fr-LU"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FB8D2FC7-6F70-4D5E-9A73-5A87C5877864}" type="slidenum">
              <a:rPr lang="fr-FR" smtClean="0"/>
              <a:t>134</a:t>
            </a:fld>
            <a:endParaRPr lang="fr-FR"/>
          </a:p>
        </p:txBody>
      </p:sp>
    </p:spTree>
    <p:extLst>
      <p:ext uri="{BB962C8B-B14F-4D97-AF65-F5344CB8AC3E}">
        <p14:creationId xmlns:p14="http://schemas.microsoft.com/office/powerpoint/2010/main" val="416991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LU" dirty="0"/>
              <a:t>Comparé à nos pays voisins, notre utilisation est faible.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LU" dirty="0"/>
              <a:t>!Par contre, nous ne pouvons pas donner une estimation réelle de la couverture.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LU" dirty="0" err="1"/>
              <a:t>Ipour</a:t>
            </a:r>
            <a:r>
              <a:rPr lang="fr-LU" dirty="0"/>
              <a:t> les Bovins: l semble que notre utilisation ait fortement baissé, mais cela s'explique par une forte baisse des prescriptions, qui peut être due à différentes causes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LU" dirty="0"/>
              <a:t>Effectivement, une forte baisse d'utilisation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LU" dirty="0"/>
              <a:t>Moins de déclarations, toutes les administrations n'ont pas été transmises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FB8D2FC7-6F70-4D5E-9A73-5A87C5877864}" type="slidenum">
              <a:rPr lang="fr-FR" smtClean="0"/>
              <a:t>15</a:t>
            </a:fld>
            <a:endParaRPr lang="fr-FR"/>
          </a:p>
        </p:txBody>
      </p:sp>
    </p:spTree>
    <p:extLst>
      <p:ext uri="{BB962C8B-B14F-4D97-AF65-F5344CB8AC3E}">
        <p14:creationId xmlns:p14="http://schemas.microsoft.com/office/powerpoint/2010/main" val="408930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Dans 26 pays membres, les données d’utilisation sont fournies par les vétérinaires</a:t>
            </a:r>
          </a:p>
          <a:p>
            <a:endParaRPr lang="fr-FR" dirty="0"/>
          </a:p>
        </p:txBody>
      </p:sp>
      <p:sp>
        <p:nvSpPr>
          <p:cNvPr id="4" name="Slide Number Placeholder 3"/>
          <p:cNvSpPr>
            <a:spLocks noGrp="1"/>
          </p:cNvSpPr>
          <p:nvPr>
            <p:ph type="sldNum" sz="quarter" idx="5"/>
          </p:nvPr>
        </p:nvSpPr>
        <p:spPr/>
        <p:txBody>
          <a:bodyPr/>
          <a:lstStyle/>
          <a:p>
            <a:fld id="{FB8D2FC7-6F70-4D5E-9A73-5A87C5877864}" type="slidenum">
              <a:rPr lang="fr-FR" smtClean="0"/>
              <a:t>16</a:t>
            </a:fld>
            <a:endParaRPr lang="fr-FR"/>
          </a:p>
        </p:txBody>
      </p:sp>
    </p:spTree>
    <p:extLst>
      <p:ext uri="{BB962C8B-B14F-4D97-AF65-F5344CB8AC3E}">
        <p14:creationId xmlns:p14="http://schemas.microsoft.com/office/powerpoint/2010/main" val="680297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l="6218" t="2818"/>
          <a:stretch>
            <a:fillRect/>
          </a:stretch>
        </p:blipFill>
        <p:spPr bwMode="auto">
          <a:xfrm>
            <a:off x="719403" y="1290662"/>
            <a:ext cx="5395384" cy="494665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1D130306-F7E1-F789-7D3D-C302FB643CF6}"/>
              </a:ext>
            </a:extLst>
          </p:cNvPr>
          <p:cNvSpPr>
            <a:spLocks noGrp="1"/>
          </p:cNvSpPr>
          <p:nvPr>
            <p:ph type="sldNum" sz="quarter" idx="12"/>
          </p:nvPr>
        </p:nvSpPr>
        <p:spPr>
          <a:xfrm>
            <a:off x="9441329" y="6494237"/>
            <a:ext cx="2743200" cy="365125"/>
          </a:xfrm>
          <a:prstGeom prst="rect">
            <a:avLst/>
          </a:prstGeom>
        </p:spPr>
        <p:txBody>
          <a:bodyPr/>
          <a:lstStyle>
            <a:lvl1pPr>
              <a:defRPr sz="2000"/>
            </a:lvl1pPr>
          </a:lstStyle>
          <a:p>
            <a:fld id="{49AEFC51-4A73-4E5D-BF07-4235BAD9A7B9}" type="slidenum">
              <a:rPr lang="fr-FR" smtClean="0"/>
              <a:pPr/>
              <a:t>‹#›</a:t>
            </a:fld>
            <a:endParaRPr lang="fr-FR" dirty="0"/>
          </a:p>
        </p:txBody>
      </p:sp>
    </p:spTree>
    <p:extLst>
      <p:ext uri="{BB962C8B-B14F-4D97-AF65-F5344CB8AC3E}">
        <p14:creationId xmlns:p14="http://schemas.microsoft.com/office/powerpoint/2010/main" val="320896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l="6218" t="2818"/>
          <a:stretch>
            <a:fillRect/>
          </a:stretch>
        </p:blipFill>
        <p:spPr bwMode="auto">
          <a:xfrm>
            <a:off x="719403" y="1290662"/>
            <a:ext cx="5395384" cy="4946650"/>
          </a:xfrm>
          <a:prstGeom prst="rect">
            <a:avLst/>
          </a:prstGeom>
          <a:noFill/>
          <a:ln w="9525">
            <a:noFill/>
            <a:miter lim="800000"/>
            <a:headEnd/>
            <a:tailEnd/>
          </a:ln>
        </p:spPr>
      </p:pic>
      <p:sp>
        <p:nvSpPr>
          <p:cNvPr id="5" name="Title 1"/>
          <p:cNvSpPr txBox="1">
            <a:spLocks/>
          </p:cNvSpPr>
          <p:nvPr/>
        </p:nvSpPr>
        <p:spPr>
          <a:xfrm>
            <a:off x="5950856" y="1122363"/>
            <a:ext cx="5479144" cy="413180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3200" kern="0" dirty="0"/>
              <a:t>Preparing for the reporting of antimicrobial sales and use data under Regulation (EU) </a:t>
            </a:r>
          </a:p>
          <a:p>
            <a:r>
              <a:rPr lang="en-US" sz="3200" kern="0" dirty="0"/>
              <a:t>2019/6</a:t>
            </a:r>
            <a:endParaRPr lang="lb-LU" sz="3200" kern="0" dirty="0"/>
          </a:p>
        </p:txBody>
      </p:sp>
      <p:sp>
        <p:nvSpPr>
          <p:cNvPr id="7" name="Subtitle 2"/>
          <p:cNvSpPr txBox="1">
            <a:spLocks/>
          </p:cNvSpPr>
          <p:nvPr/>
        </p:nvSpPr>
        <p:spPr>
          <a:xfrm>
            <a:off x="5950856" y="4310742"/>
            <a:ext cx="5479144" cy="947057"/>
          </a:xfrm>
          <a:prstGeom prst="rect">
            <a:avLst/>
          </a:prstGeom>
        </p:spPr>
        <p:txBody>
          <a:bodyPr/>
          <a:lst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kern="0" dirty="0"/>
              <a:t>Barbara </a:t>
            </a:r>
            <a:r>
              <a:rPr lang="fr-FR" sz="2400" kern="0" noProof="0" dirty="0" err="1"/>
              <a:t>Freischem</a:t>
            </a:r>
            <a:r>
              <a:rPr lang="en-US" sz="2400" kern="0" dirty="0"/>
              <a:t> </a:t>
            </a:r>
          </a:p>
          <a:p>
            <a:r>
              <a:rPr lang="en-US" sz="2400" kern="0" dirty="0"/>
              <a:t>EMA</a:t>
            </a:r>
          </a:p>
        </p:txBody>
      </p:sp>
      <p:sp>
        <p:nvSpPr>
          <p:cNvPr id="3" name="Slide Number Placeholder 5">
            <a:extLst>
              <a:ext uri="{FF2B5EF4-FFF2-40B4-BE49-F238E27FC236}">
                <a16:creationId xmlns:a16="http://schemas.microsoft.com/office/drawing/2014/main" id="{FA2B6D5F-B58F-1101-D57D-C8E687096E88}"/>
              </a:ext>
            </a:extLst>
          </p:cNvPr>
          <p:cNvSpPr>
            <a:spLocks noGrp="1"/>
          </p:cNvSpPr>
          <p:nvPr>
            <p:ph type="sldNum" sz="quarter" idx="12"/>
          </p:nvPr>
        </p:nvSpPr>
        <p:spPr>
          <a:xfrm>
            <a:off x="9441329" y="6494237"/>
            <a:ext cx="2743200" cy="365125"/>
          </a:xfrm>
          <a:prstGeom prst="rect">
            <a:avLst/>
          </a:prstGeom>
        </p:spPr>
        <p:txBody>
          <a:bodyPr/>
          <a:lstStyle>
            <a:lvl1pPr>
              <a:defRPr sz="2000"/>
            </a:lvl1pPr>
          </a:lstStyle>
          <a:p>
            <a:fld id="{49AEFC51-4A73-4E5D-BF07-4235BAD9A7B9}" type="slidenum">
              <a:rPr lang="fr-FR" smtClean="0"/>
              <a:pPr/>
              <a:t>‹#›</a:t>
            </a:fld>
            <a:endParaRPr lang="fr-FR" dirty="0"/>
          </a:p>
        </p:txBody>
      </p:sp>
    </p:spTree>
    <p:extLst>
      <p:ext uri="{BB962C8B-B14F-4D97-AF65-F5344CB8AC3E}">
        <p14:creationId xmlns:p14="http://schemas.microsoft.com/office/powerpoint/2010/main" val="296062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p:spTree>
      <p:nvGrpSpPr>
        <p:cNvPr id="1" name=""/>
        <p:cNvGrpSpPr/>
        <p:nvPr/>
      </p:nvGrpSpPr>
      <p:grpSpPr>
        <a:xfrm>
          <a:off x="0" y="0"/>
          <a:ext cx="0" cy="0"/>
          <a:chOff x="0" y="0"/>
          <a:chExt cx="0" cy="0"/>
        </a:xfrm>
      </p:grpSpPr>
      <p:sp>
        <p:nvSpPr>
          <p:cNvPr id="2" name="Titre 1"/>
          <p:cNvSpPr>
            <a:spLocks noGrp="1"/>
          </p:cNvSpPr>
          <p:nvPr>
            <p:ph type="title"/>
          </p:nvPr>
        </p:nvSpPr>
        <p:spPr>
          <a:xfrm>
            <a:off x="632883" y="328973"/>
            <a:ext cx="8256917" cy="504056"/>
          </a:xfrm>
        </p:spPr>
        <p:txBody>
          <a:bodyPr/>
          <a:lstStyle/>
          <a:p>
            <a:r>
              <a:rPr lang="en-US"/>
              <a:t>Click to edit Master title style</a:t>
            </a:r>
            <a:endParaRPr lang="fr-CH" dirty="0"/>
          </a:p>
        </p:txBody>
      </p:sp>
      <p:sp>
        <p:nvSpPr>
          <p:cNvPr id="3" name="Espace réservé du contenu 2"/>
          <p:cNvSpPr>
            <a:spLocks noGrp="1"/>
          </p:cNvSpPr>
          <p:nvPr>
            <p:ph idx="1"/>
          </p:nvPr>
        </p:nvSpPr>
        <p:spPr>
          <a:xfrm>
            <a:off x="632883" y="1124744"/>
            <a:ext cx="10972800" cy="5041106"/>
          </a:xfrm>
        </p:spPr>
        <p:txBody>
          <a:bodyPr/>
          <a:lstStyle>
            <a:lvl1pPr>
              <a:buSzPct val="80000"/>
              <a:defRPr/>
            </a:lvl1pPr>
            <a:lvl2pPr>
              <a:buSzPct val="100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24" name="Rectangle 259"/>
          <p:cNvSpPr>
            <a:spLocks noChangeArrowheads="1"/>
          </p:cNvSpPr>
          <p:nvPr/>
        </p:nvSpPr>
        <p:spPr bwMode="auto">
          <a:xfrm>
            <a:off x="8193617" y="6165851"/>
            <a:ext cx="3951816"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defRPr sz="2800">
                <a:solidFill>
                  <a:srgbClr val="990000"/>
                </a:solidFill>
                <a:latin typeface="Arial" charset="0"/>
              </a:defRPr>
            </a:lvl1pPr>
            <a:lvl2pPr algn="l">
              <a:spcBef>
                <a:spcPct val="20000"/>
              </a:spcBef>
              <a:buChar char="–"/>
              <a:defRPr sz="2400">
                <a:solidFill>
                  <a:srgbClr val="990000"/>
                </a:solidFill>
                <a:latin typeface="Arial" charset="0"/>
              </a:defRPr>
            </a:lvl2pPr>
            <a:lvl3pPr algn="l">
              <a:spcBef>
                <a:spcPct val="20000"/>
              </a:spcBef>
              <a:buChar char="•"/>
              <a:defRPr sz="2000">
                <a:solidFill>
                  <a:srgbClr val="990000"/>
                </a:solidFill>
                <a:latin typeface="Arial" charset="0"/>
              </a:defRPr>
            </a:lvl3pPr>
            <a:lvl4pPr algn="l">
              <a:spcBef>
                <a:spcPct val="20000"/>
              </a:spcBef>
              <a:buChar char="–"/>
              <a:defRPr>
                <a:solidFill>
                  <a:srgbClr val="990000"/>
                </a:solidFill>
                <a:latin typeface="Arial" charset="0"/>
              </a:defRPr>
            </a:lvl4pPr>
            <a:lvl5pPr algn="l">
              <a:spcBef>
                <a:spcPct val="20000"/>
              </a:spcBef>
              <a:buChar char="»"/>
              <a:defRPr>
                <a:solidFill>
                  <a:srgbClr val="990000"/>
                </a:solidFill>
                <a:latin typeface="Arial" charset="0"/>
              </a:defRPr>
            </a:lvl5pPr>
            <a:lvl6pPr fontAlgn="base">
              <a:spcBef>
                <a:spcPct val="20000"/>
              </a:spcBef>
              <a:spcAft>
                <a:spcPct val="0"/>
              </a:spcAft>
              <a:buChar char="»"/>
              <a:defRPr>
                <a:solidFill>
                  <a:srgbClr val="990000"/>
                </a:solidFill>
                <a:latin typeface="Arial" charset="0"/>
              </a:defRPr>
            </a:lvl6pPr>
            <a:lvl7pPr fontAlgn="base">
              <a:spcBef>
                <a:spcPct val="20000"/>
              </a:spcBef>
              <a:spcAft>
                <a:spcPct val="0"/>
              </a:spcAft>
              <a:buChar char="»"/>
              <a:defRPr>
                <a:solidFill>
                  <a:srgbClr val="990000"/>
                </a:solidFill>
                <a:latin typeface="Arial" charset="0"/>
              </a:defRPr>
            </a:lvl7pPr>
            <a:lvl8pPr fontAlgn="base">
              <a:spcBef>
                <a:spcPct val="20000"/>
              </a:spcBef>
              <a:spcAft>
                <a:spcPct val="0"/>
              </a:spcAft>
              <a:buChar char="»"/>
              <a:defRPr>
                <a:solidFill>
                  <a:srgbClr val="990000"/>
                </a:solidFill>
                <a:latin typeface="Arial" charset="0"/>
              </a:defRPr>
            </a:lvl8pPr>
            <a:lvl9pPr fontAlgn="base">
              <a:spcBef>
                <a:spcPct val="20000"/>
              </a:spcBef>
              <a:spcAft>
                <a:spcPct val="0"/>
              </a:spcAft>
              <a:buChar char="»"/>
              <a:defRPr>
                <a:solidFill>
                  <a:srgbClr val="990000"/>
                </a:solidFill>
                <a:latin typeface="Arial" charset="0"/>
              </a:defRPr>
            </a:lvl9pPr>
          </a:lstStyle>
          <a:p>
            <a:pPr>
              <a:defRPr/>
            </a:pPr>
            <a:endParaRPr lang="fr-LU" altLang="fr-FR" sz="800">
              <a:solidFill>
                <a:schemeClr val="bg2"/>
              </a:solidFill>
            </a:endParaRPr>
          </a:p>
        </p:txBody>
      </p:sp>
      <p:sp>
        <p:nvSpPr>
          <p:cNvPr id="5" name="Rectangle 4"/>
          <p:cNvSpPr/>
          <p:nvPr/>
        </p:nvSpPr>
        <p:spPr>
          <a:xfrm>
            <a:off x="471714" y="6117771"/>
            <a:ext cx="936172"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6" name="Rectangle 5"/>
          <p:cNvSpPr/>
          <p:nvPr/>
        </p:nvSpPr>
        <p:spPr>
          <a:xfrm>
            <a:off x="471714" y="6117771"/>
            <a:ext cx="936172"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7" name="Slide Number Placeholder 5">
            <a:extLst>
              <a:ext uri="{FF2B5EF4-FFF2-40B4-BE49-F238E27FC236}">
                <a16:creationId xmlns:a16="http://schemas.microsoft.com/office/drawing/2014/main" id="{A23CCE43-2584-49BE-AC1F-693F3EE652C7}"/>
              </a:ext>
            </a:extLst>
          </p:cNvPr>
          <p:cNvSpPr>
            <a:spLocks noGrp="1"/>
          </p:cNvSpPr>
          <p:nvPr>
            <p:ph type="sldNum" sz="quarter" idx="12"/>
          </p:nvPr>
        </p:nvSpPr>
        <p:spPr>
          <a:xfrm>
            <a:off x="9441329" y="6494237"/>
            <a:ext cx="2743200" cy="365125"/>
          </a:xfrm>
          <a:prstGeom prst="rect">
            <a:avLst/>
          </a:prstGeom>
        </p:spPr>
        <p:txBody>
          <a:bodyPr/>
          <a:lstStyle>
            <a:lvl1pPr>
              <a:defRPr sz="2000"/>
            </a:lvl1pPr>
          </a:lstStyle>
          <a:p>
            <a:fld id="{49AEFC51-4A73-4E5D-BF07-4235BAD9A7B9}" type="slidenum">
              <a:rPr lang="fr-FR" smtClean="0"/>
              <a:pPr/>
              <a:t>‹#›</a:t>
            </a:fld>
            <a:endParaRPr lang="fr-FR" dirty="0"/>
          </a:p>
        </p:txBody>
      </p:sp>
    </p:spTree>
    <p:extLst>
      <p:ext uri="{BB962C8B-B14F-4D97-AF65-F5344CB8AC3E}">
        <p14:creationId xmlns:p14="http://schemas.microsoft.com/office/powerpoint/2010/main" val="123124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b-LU"/>
          </a:p>
        </p:txBody>
      </p:sp>
      <p:sp>
        <p:nvSpPr>
          <p:cNvPr id="3" name="Date Placeholder 3"/>
          <p:cNvSpPr>
            <a:spLocks noGrp="1"/>
          </p:cNvSpPr>
          <p:nvPr>
            <p:ph type="dt" sz="half" idx="10"/>
          </p:nvPr>
        </p:nvSpPr>
        <p:spPr/>
        <p:txBody>
          <a:bodyPr/>
          <a:lstStyle>
            <a:lvl1pPr>
              <a:defRPr/>
            </a:lvl1pPr>
          </a:lstStyle>
          <a:p>
            <a:endParaRPr lang="fr-FR"/>
          </a:p>
        </p:txBody>
      </p:sp>
      <p:sp>
        <p:nvSpPr>
          <p:cNvPr id="4" name="Footer Placeholder 4"/>
          <p:cNvSpPr>
            <a:spLocks noGrp="1"/>
          </p:cNvSpPr>
          <p:nvPr>
            <p:ph type="ftr" sz="quarter" idx="11"/>
          </p:nvPr>
        </p:nvSpPr>
        <p:spPr/>
        <p:txBody>
          <a:bodyPr/>
          <a:lstStyle>
            <a:lvl1pPr>
              <a:defRPr/>
            </a:lvl1pPr>
          </a:lstStyle>
          <a:p>
            <a:endParaRPr lang="fr-FR"/>
          </a:p>
        </p:txBody>
      </p:sp>
      <p:sp>
        <p:nvSpPr>
          <p:cNvPr id="6" name="Rectangle 5"/>
          <p:cNvSpPr/>
          <p:nvPr/>
        </p:nvSpPr>
        <p:spPr>
          <a:xfrm>
            <a:off x="471714" y="6117771"/>
            <a:ext cx="936172"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7" name="Rectangle 6"/>
          <p:cNvSpPr/>
          <p:nvPr/>
        </p:nvSpPr>
        <p:spPr>
          <a:xfrm>
            <a:off x="471714" y="6117771"/>
            <a:ext cx="936172"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9" name="Slide Number Placeholder 5">
            <a:extLst>
              <a:ext uri="{FF2B5EF4-FFF2-40B4-BE49-F238E27FC236}">
                <a16:creationId xmlns:a16="http://schemas.microsoft.com/office/drawing/2014/main" id="{CC5422DE-47A8-0285-143A-048ECB1CEB3F}"/>
              </a:ext>
            </a:extLst>
          </p:cNvPr>
          <p:cNvSpPr>
            <a:spLocks noGrp="1"/>
          </p:cNvSpPr>
          <p:nvPr>
            <p:ph type="sldNum" sz="quarter" idx="12"/>
          </p:nvPr>
        </p:nvSpPr>
        <p:spPr>
          <a:xfrm>
            <a:off x="9441329" y="6494237"/>
            <a:ext cx="2743200" cy="365125"/>
          </a:xfrm>
          <a:prstGeom prst="rect">
            <a:avLst/>
          </a:prstGeom>
        </p:spPr>
        <p:txBody>
          <a:bodyPr/>
          <a:lstStyle>
            <a:lvl1pPr>
              <a:defRPr sz="2000"/>
            </a:lvl1pPr>
          </a:lstStyle>
          <a:p>
            <a:fld id="{49AEFC51-4A73-4E5D-BF07-4235BAD9A7B9}" type="slidenum">
              <a:rPr lang="fr-FR" smtClean="0"/>
              <a:pPr/>
              <a:t>‹#›</a:t>
            </a:fld>
            <a:endParaRPr lang="fr-FR" dirty="0"/>
          </a:p>
        </p:txBody>
      </p:sp>
    </p:spTree>
    <p:extLst>
      <p:ext uri="{BB962C8B-B14F-4D97-AF65-F5344CB8AC3E}">
        <p14:creationId xmlns:p14="http://schemas.microsoft.com/office/powerpoint/2010/main" val="2467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b-L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b-LU"/>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a:xfrm>
            <a:off x="9441329" y="6494237"/>
            <a:ext cx="2743200" cy="365125"/>
          </a:xfrm>
          <a:prstGeom prst="rect">
            <a:avLst/>
          </a:prstGeom>
        </p:spPr>
        <p:txBody>
          <a:bodyPr/>
          <a:lstStyle>
            <a:lvl1pPr>
              <a:defRPr sz="2000"/>
            </a:lvl1pPr>
          </a:lstStyle>
          <a:p>
            <a:fld id="{49AEFC51-4A73-4E5D-BF07-4235BAD9A7B9}" type="slidenum">
              <a:rPr lang="fr-FR" smtClean="0"/>
              <a:pPr/>
              <a:t>‹#›</a:t>
            </a:fld>
            <a:endParaRPr lang="fr-FR" dirty="0"/>
          </a:p>
        </p:txBody>
      </p:sp>
      <p:pic>
        <p:nvPicPr>
          <p:cNvPr id="8" name="Picture 7"/>
          <p:cNvPicPr>
            <a:picLocks noChangeAspect="1"/>
          </p:cNvPicPr>
          <p:nvPr/>
        </p:nvPicPr>
        <p:blipFill>
          <a:blip r:embed="rId2"/>
          <a:stretch>
            <a:fillRect/>
          </a:stretch>
        </p:blipFill>
        <p:spPr>
          <a:xfrm>
            <a:off x="8638213" y="196754"/>
            <a:ext cx="3553788" cy="1305473"/>
          </a:xfrm>
          <a:prstGeom prst="rect">
            <a:avLst/>
          </a:prstGeom>
        </p:spPr>
      </p:pic>
      <p:sp>
        <p:nvSpPr>
          <p:cNvPr id="9" name="Rectangle 8"/>
          <p:cNvSpPr/>
          <p:nvPr/>
        </p:nvSpPr>
        <p:spPr>
          <a:xfrm>
            <a:off x="471714" y="6117771"/>
            <a:ext cx="936172"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pic>
        <p:nvPicPr>
          <p:cNvPr id="10" name="Picture 9"/>
          <p:cNvPicPr>
            <a:picLocks noChangeAspect="1"/>
          </p:cNvPicPr>
          <p:nvPr/>
        </p:nvPicPr>
        <p:blipFill>
          <a:blip r:embed="rId2"/>
          <a:stretch>
            <a:fillRect/>
          </a:stretch>
        </p:blipFill>
        <p:spPr>
          <a:xfrm>
            <a:off x="8638213" y="196754"/>
            <a:ext cx="3553788" cy="1305473"/>
          </a:xfrm>
          <a:prstGeom prst="rect">
            <a:avLst/>
          </a:prstGeom>
        </p:spPr>
      </p:pic>
      <p:sp>
        <p:nvSpPr>
          <p:cNvPr id="11" name="Rectangle 10"/>
          <p:cNvSpPr/>
          <p:nvPr/>
        </p:nvSpPr>
        <p:spPr>
          <a:xfrm>
            <a:off x="471714" y="6117771"/>
            <a:ext cx="936172"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Tree>
    <p:extLst>
      <p:ext uri="{BB962C8B-B14F-4D97-AF65-F5344CB8AC3E}">
        <p14:creationId xmlns:p14="http://schemas.microsoft.com/office/powerpoint/2010/main" val="162776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6824"/>
            <a:ext cx="8257117"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a:t>Cliquez</a:t>
            </a:r>
            <a:r>
              <a:rPr lang="en-US" dirty="0"/>
              <a:t> pour modifier le style du </a:t>
            </a:r>
            <a:r>
              <a:rPr lang="en-US" dirty="0" err="1"/>
              <a:t>titre</a:t>
            </a:r>
            <a:endParaRPr lang="en-US" dirty="0"/>
          </a:p>
        </p:txBody>
      </p:sp>
      <p:sp>
        <p:nvSpPr>
          <p:cNvPr id="1027" name="Rectangle 3"/>
          <p:cNvSpPr>
            <a:spLocks noGrp="1" noChangeArrowheads="1"/>
          </p:cNvSpPr>
          <p:nvPr>
            <p:ph type="body" idx="1"/>
          </p:nvPr>
        </p:nvSpPr>
        <p:spPr bwMode="auto">
          <a:xfrm>
            <a:off x="609600" y="1260476"/>
            <a:ext cx="10972800" cy="4918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pic>
        <p:nvPicPr>
          <p:cNvPr id="1031" name="Picture 5" descr="GOUV_MAEE_Direction de la coopération au développement et de l’action humanitaire "/>
          <p:cNvPicPr>
            <a:picLocks noChangeAspect="1" noChangeArrowheads="1"/>
          </p:cNvPicPr>
          <p:nvPr/>
        </p:nvPicPr>
        <p:blipFill>
          <a:blip r:embed="rId7" cstate="print"/>
          <a:srcRect/>
          <a:stretch>
            <a:fillRect/>
          </a:stretch>
        </p:blipFill>
        <p:spPr bwMode="auto">
          <a:xfrm>
            <a:off x="8688918" y="284164"/>
            <a:ext cx="3312583" cy="623887"/>
          </a:xfrm>
          <a:prstGeom prst="rect">
            <a:avLst/>
          </a:prstGeom>
          <a:noFill/>
          <a:ln w="9525">
            <a:noFill/>
            <a:miter lim="800000"/>
            <a:headEnd/>
            <a:tailEnd/>
          </a:ln>
        </p:spPr>
      </p:pic>
      <p:sp>
        <p:nvSpPr>
          <p:cNvPr id="10" name="Line 6"/>
          <p:cNvSpPr>
            <a:spLocks noChangeShapeType="1"/>
          </p:cNvSpPr>
          <p:nvPr/>
        </p:nvSpPr>
        <p:spPr bwMode="auto">
          <a:xfrm flipH="1">
            <a:off x="609601" y="866325"/>
            <a:ext cx="8159751" cy="0"/>
          </a:xfrm>
          <a:prstGeom prst="line">
            <a:avLst/>
          </a:prstGeom>
          <a:noFill/>
          <a:ln w="19050">
            <a:solidFill>
              <a:srgbClr val="E40520"/>
            </a:solidFill>
            <a:round/>
            <a:headEnd/>
            <a:tailEnd/>
          </a:ln>
        </p:spPr>
        <p:txBody>
          <a:bodyPr/>
          <a:lstStyle/>
          <a:p>
            <a:pPr>
              <a:defRPr/>
            </a:pPr>
            <a:endParaRPr lang="fr-CH" sz="1800" dirty="0">
              <a:latin typeface="Arial" pitchFamily="34" charset="0"/>
            </a:endParaRPr>
          </a:p>
        </p:txBody>
      </p:sp>
      <p:sp>
        <p:nvSpPr>
          <p:cNvPr id="11" name="Line 6"/>
          <p:cNvSpPr>
            <a:spLocks noChangeShapeType="1"/>
          </p:cNvSpPr>
          <p:nvPr/>
        </p:nvSpPr>
        <p:spPr bwMode="auto">
          <a:xfrm flipH="1" flipV="1">
            <a:off x="1499659" y="6484712"/>
            <a:ext cx="10072147" cy="25106"/>
          </a:xfrm>
          <a:prstGeom prst="line">
            <a:avLst/>
          </a:prstGeom>
          <a:noFill/>
          <a:ln w="19050">
            <a:solidFill>
              <a:srgbClr val="E40520"/>
            </a:solidFill>
            <a:round/>
            <a:headEnd/>
            <a:tailEnd/>
          </a:ln>
        </p:spPr>
        <p:txBody>
          <a:bodyPr/>
          <a:lstStyle/>
          <a:p>
            <a:pPr>
              <a:defRPr/>
            </a:pPr>
            <a:endParaRPr lang="fr-CH" sz="1800" dirty="0">
              <a:latin typeface="Arial" pitchFamily="34" charset="0"/>
            </a:endParaRPr>
          </a:p>
        </p:txBody>
      </p:sp>
      <p:sp>
        <p:nvSpPr>
          <p:cNvPr id="12" name="Rectangle 104"/>
          <p:cNvSpPr>
            <a:spLocks noChangeArrowheads="1"/>
          </p:cNvSpPr>
          <p:nvPr/>
        </p:nvSpPr>
        <p:spPr bwMode="auto">
          <a:xfrm>
            <a:off x="8096251" y="6594476"/>
            <a:ext cx="3951816"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defRPr sz="2800">
                <a:solidFill>
                  <a:srgbClr val="990000"/>
                </a:solidFill>
                <a:latin typeface="Arial" charset="0"/>
              </a:defRPr>
            </a:lvl1pPr>
            <a:lvl2pPr algn="l">
              <a:spcBef>
                <a:spcPct val="20000"/>
              </a:spcBef>
              <a:buChar char="–"/>
              <a:defRPr sz="2400">
                <a:solidFill>
                  <a:srgbClr val="990000"/>
                </a:solidFill>
                <a:latin typeface="Arial" charset="0"/>
              </a:defRPr>
            </a:lvl2pPr>
            <a:lvl3pPr algn="l">
              <a:spcBef>
                <a:spcPct val="20000"/>
              </a:spcBef>
              <a:buChar char="•"/>
              <a:defRPr sz="2000">
                <a:solidFill>
                  <a:srgbClr val="990000"/>
                </a:solidFill>
                <a:latin typeface="Arial" charset="0"/>
              </a:defRPr>
            </a:lvl3pPr>
            <a:lvl4pPr algn="l">
              <a:spcBef>
                <a:spcPct val="20000"/>
              </a:spcBef>
              <a:buChar char="–"/>
              <a:defRPr>
                <a:solidFill>
                  <a:srgbClr val="990000"/>
                </a:solidFill>
                <a:latin typeface="Arial" charset="0"/>
              </a:defRPr>
            </a:lvl4pPr>
            <a:lvl5pPr algn="l">
              <a:spcBef>
                <a:spcPct val="20000"/>
              </a:spcBef>
              <a:buChar char="»"/>
              <a:defRPr>
                <a:solidFill>
                  <a:srgbClr val="990000"/>
                </a:solidFill>
                <a:latin typeface="Arial" charset="0"/>
              </a:defRPr>
            </a:lvl5pPr>
            <a:lvl6pPr fontAlgn="base">
              <a:spcBef>
                <a:spcPct val="20000"/>
              </a:spcBef>
              <a:spcAft>
                <a:spcPct val="0"/>
              </a:spcAft>
              <a:buChar char="»"/>
              <a:defRPr>
                <a:solidFill>
                  <a:srgbClr val="990000"/>
                </a:solidFill>
                <a:latin typeface="Arial" charset="0"/>
              </a:defRPr>
            </a:lvl6pPr>
            <a:lvl7pPr fontAlgn="base">
              <a:spcBef>
                <a:spcPct val="20000"/>
              </a:spcBef>
              <a:spcAft>
                <a:spcPct val="0"/>
              </a:spcAft>
              <a:buChar char="»"/>
              <a:defRPr>
                <a:solidFill>
                  <a:srgbClr val="990000"/>
                </a:solidFill>
                <a:latin typeface="Arial" charset="0"/>
              </a:defRPr>
            </a:lvl7pPr>
            <a:lvl8pPr fontAlgn="base">
              <a:spcBef>
                <a:spcPct val="20000"/>
              </a:spcBef>
              <a:spcAft>
                <a:spcPct val="0"/>
              </a:spcAft>
              <a:buChar char="»"/>
              <a:defRPr>
                <a:solidFill>
                  <a:srgbClr val="990000"/>
                </a:solidFill>
                <a:latin typeface="Arial" charset="0"/>
              </a:defRPr>
            </a:lvl8pPr>
            <a:lvl9pPr fontAlgn="base">
              <a:spcBef>
                <a:spcPct val="20000"/>
              </a:spcBef>
              <a:spcAft>
                <a:spcPct val="0"/>
              </a:spcAft>
              <a:buChar char="»"/>
              <a:defRPr>
                <a:solidFill>
                  <a:srgbClr val="990000"/>
                </a:solidFill>
                <a:latin typeface="Arial" charset="0"/>
              </a:defRPr>
            </a:lvl9pPr>
          </a:lstStyle>
          <a:p>
            <a:pPr algn="r">
              <a:defRPr/>
            </a:pPr>
            <a:endParaRPr lang="fr-LU" altLang="fr-FR" sz="800" dirty="0">
              <a:solidFill>
                <a:schemeClr val="bg2"/>
              </a:solidFill>
            </a:endParaRPr>
          </a:p>
        </p:txBody>
      </p:sp>
      <p:sp>
        <p:nvSpPr>
          <p:cNvPr id="16" name="Rectangle 99"/>
          <p:cNvSpPr>
            <a:spLocks noChangeArrowheads="1"/>
          </p:cNvSpPr>
          <p:nvPr/>
        </p:nvSpPr>
        <p:spPr bwMode="auto">
          <a:xfrm>
            <a:off x="190501" y="6594476"/>
            <a:ext cx="197696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defRPr sz="2800">
                <a:solidFill>
                  <a:srgbClr val="990000"/>
                </a:solidFill>
                <a:latin typeface="Arial" charset="0"/>
              </a:defRPr>
            </a:lvl1pPr>
            <a:lvl2pPr algn="l">
              <a:spcBef>
                <a:spcPct val="20000"/>
              </a:spcBef>
              <a:buChar char="–"/>
              <a:defRPr sz="2400">
                <a:solidFill>
                  <a:srgbClr val="990000"/>
                </a:solidFill>
                <a:latin typeface="Arial" charset="0"/>
              </a:defRPr>
            </a:lvl2pPr>
            <a:lvl3pPr algn="l">
              <a:spcBef>
                <a:spcPct val="20000"/>
              </a:spcBef>
              <a:buChar char="•"/>
              <a:defRPr sz="2000">
                <a:solidFill>
                  <a:srgbClr val="990000"/>
                </a:solidFill>
                <a:latin typeface="Arial" charset="0"/>
              </a:defRPr>
            </a:lvl3pPr>
            <a:lvl4pPr algn="l">
              <a:spcBef>
                <a:spcPct val="20000"/>
              </a:spcBef>
              <a:buChar char="–"/>
              <a:defRPr>
                <a:solidFill>
                  <a:srgbClr val="990000"/>
                </a:solidFill>
                <a:latin typeface="Arial" charset="0"/>
              </a:defRPr>
            </a:lvl4pPr>
            <a:lvl5pPr algn="l">
              <a:spcBef>
                <a:spcPct val="20000"/>
              </a:spcBef>
              <a:buChar char="»"/>
              <a:defRPr>
                <a:solidFill>
                  <a:srgbClr val="990000"/>
                </a:solidFill>
                <a:latin typeface="Arial" charset="0"/>
              </a:defRPr>
            </a:lvl5pPr>
            <a:lvl6pPr fontAlgn="base">
              <a:spcBef>
                <a:spcPct val="20000"/>
              </a:spcBef>
              <a:spcAft>
                <a:spcPct val="0"/>
              </a:spcAft>
              <a:buChar char="»"/>
              <a:defRPr>
                <a:solidFill>
                  <a:srgbClr val="990000"/>
                </a:solidFill>
                <a:latin typeface="Arial" charset="0"/>
              </a:defRPr>
            </a:lvl6pPr>
            <a:lvl7pPr fontAlgn="base">
              <a:spcBef>
                <a:spcPct val="20000"/>
              </a:spcBef>
              <a:spcAft>
                <a:spcPct val="0"/>
              </a:spcAft>
              <a:buChar char="»"/>
              <a:defRPr>
                <a:solidFill>
                  <a:srgbClr val="990000"/>
                </a:solidFill>
                <a:latin typeface="Arial" charset="0"/>
              </a:defRPr>
            </a:lvl7pPr>
            <a:lvl8pPr fontAlgn="base">
              <a:spcBef>
                <a:spcPct val="20000"/>
              </a:spcBef>
              <a:spcAft>
                <a:spcPct val="0"/>
              </a:spcAft>
              <a:buChar char="»"/>
              <a:defRPr>
                <a:solidFill>
                  <a:srgbClr val="990000"/>
                </a:solidFill>
                <a:latin typeface="Arial" charset="0"/>
              </a:defRPr>
            </a:lvl8pPr>
            <a:lvl9pPr fontAlgn="base">
              <a:spcBef>
                <a:spcPct val="20000"/>
              </a:spcBef>
              <a:spcAft>
                <a:spcPct val="0"/>
              </a:spcAft>
              <a:buChar char="»"/>
              <a:defRPr>
                <a:solidFill>
                  <a:srgbClr val="990000"/>
                </a:solidFill>
                <a:latin typeface="Arial" charset="0"/>
              </a:defRPr>
            </a:lvl9pPr>
          </a:lstStyle>
          <a:p>
            <a:pPr>
              <a:defRPr/>
            </a:pPr>
            <a:r>
              <a:rPr lang="fr-LU" altLang="fr-FR" sz="800" dirty="0">
                <a:solidFill>
                  <a:schemeClr val="bg2"/>
                </a:solidFill>
              </a:rPr>
              <a:t> </a:t>
            </a:r>
          </a:p>
        </p:txBody>
      </p:sp>
      <p:sp>
        <p:nvSpPr>
          <p:cNvPr id="17" name="Rectangle 97"/>
          <p:cNvSpPr>
            <a:spLocks noChangeArrowheads="1"/>
          </p:cNvSpPr>
          <p:nvPr/>
        </p:nvSpPr>
        <p:spPr bwMode="auto">
          <a:xfrm>
            <a:off x="8096251" y="6742337"/>
            <a:ext cx="3951816"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defRPr sz="2800">
                <a:solidFill>
                  <a:srgbClr val="990000"/>
                </a:solidFill>
                <a:latin typeface="Arial" charset="0"/>
              </a:defRPr>
            </a:lvl1pPr>
            <a:lvl2pPr algn="l">
              <a:spcBef>
                <a:spcPct val="20000"/>
              </a:spcBef>
              <a:buChar char="–"/>
              <a:defRPr sz="2400">
                <a:solidFill>
                  <a:srgbClr val="990000"/>
                </a:solidFill>
                <a:latin typeface="Arial" charset="0"/>
              </a:defRPr>
            </a:lvl2pPr>
            <a:lvl3pPr algn="l">
              <a:spcBef>
                <a:spcPct val="20000"/>
              </a:spcBef>
              <a:buChar char="•"/>
              <a:defRPr sz="2000">
                <a:solidFill>
                  <a:srgbClr val="990000"/>
                </a:solidFill>
                <a:latin typeface="Arial" charset="0"/>
              </a:defRPr>
            </a:lvl3pPr>
            <a:lvl4pPr algn="l">
              <a:spcBef>
                <a:spcPct val="20000"/>
              </a:spcBef>
              <a:buChar char="–"/>
              <a:defRPr>
                <a:solidFill>
                  <a:srgbClr val="990000"/>
                </a:solidFill>
                <a:latin typeface="Arial" charset="0"/>
              </a:defRPr>
            </a:lvl4pPr>
            <a:lvl5pPr algn="l">
              <a:spcBef>
                <a:spcPct val="20000"/>
              </a:spcBef>
              <a:buChar char="»"/>
              <a:defRPr>
                <a:solidFill>
                  <a:srgbClr val="990000"/>
                </a:solidFill>
                <a:latin typeface="Arial" charset="0"/>
              </a:defRPr>
            </a:lvl5pPr>
            <a:lvl6pPr fontAlgn="base">
              <a:spcBef>
                <a:spcPct val="20000"/>
              </a:spcBef>
              <a:spcAft>
                <a:spcPct val="0"/>
              </a:spcAft>
              <a:buChar char="»"/>
              <a:defRPr>
                <a:solidFill>
                  <a:srgbClr val="990000"/>
                </a:solidFill>
                <a:latin typeface="Arial" charset="0"/>
              </a:defRPr>
            </a:lvl6pPr>
            <a:lvl7pPr fontAlgn="base">
              <a:spcBef>
                <a:spcPct val="20000"/>
              </a:spcBef>
              <a:spcAft>
                <a:spcPct val="0"/>
              </a:spcAft>
              <a:buChar char="»"/>
              <a:defRPr>
                <a:solidFill>
                  <a:srgbClr val="990000"/>
                </a:solidFill>
                <a:latin typeface="Arial" charset="0"/>
              </a:defRPr>
            </a:lvl7pPr>
            <a:lvl8pPr fontAlgn="base">
              <a:spcBef>
                <a:spcPct val="20000"/>
              </a:spcBef>
              <a:spcAft>
                <a:spcPct val="0"/>
              </a:spcAft>
              <a:buChar char="»"/>
              <a:defRPr>
                <a:solidFill>
                  <a:srgbClr val="990000"/>
                </a:solidFill>
                <a:latin typeface="Arial" charset="0"/>
              </a:defRPr>
            </a:lvl8pPr>
            <a:lvl9pPr fontAlgn="base">
              <a:spcBef>
                <a:spcPct val="20000"/>
              </a:spcBef>
              <a:spcAft>
                <a:spcPct val="0"/>
              </a:spcAft>
              <a:buChar char="»"/>
              <a:defRPr>
                <a:solidFill>
                  <a:srgbClr val="990000"/>
                </a:solidFill>
                <a:latin typeface="Arial" charset="0"/>
              </a:defRPr>
            </a:lvl9pPr>
          </a:lstStyle>
          <a:p>
            <a:pPr>
              <a:defRPr/>
            </a:pPr>
            <a:endParaRPr lang="fr-LU" altLang="fr-FR" sz="800" dirty="0">
              <a:solidFill>
                <a:schemeClr val="bg2"/>
              </a:solidFill>
            </a:endParaRPr>
          </a:p>
        </p:txBody>
      </p:sp>
      <p:sp>
        <p:nvSpPr>
          <p:cNvPr id="18" name="Rectangle 95"/>
          <p:cNvSpPr>
            <a:spLocks noChangeArrowheads="1"/>
          </p:cNvSpPr>
          <p:nvPr/>
        </p:nvSpPr>
        <p:spPr bwMode="auto">
          <a:xfrm>
            <a:off x="6071885" y="6585096"/>
            <a:ext cx="5930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defRPr sz="2800">
                <a:solidFill>
                  <a:srgbClr val="990000"/>
                </a:solidFill>
                <a:latin typeface="Arial" charset="0"/>
              </a:defRPr>
            </a:lvl1pPr>
            <a:lvl2pPr algn="l">
              <a:spcBef>
                <a:spcPct val="20000"/>
              </a:spcBef>
              <a:buChar char="–"/>
              <a:defRPr sz="2400">
                <a:solidFill>
                  <a:srgbClr val="990000"/>
                </a:solidFill>
                <a:latin typeface="Arial" charset="0"/>
              </a:defRPr>
            </a:lvl2pPr>
            <a:lvl3pPr algn="l">
              <a:spcBef>
                <a:spcPct val="20000"/>
              </a:spcBef>
              <a:buChar char="•"/>
              <a:defRPr sz="2000">
                <a:solidFill>
                  <a:srgbClr val="990000"/>
                </a:solidFill>
                <a:latin typeface="Arial" charset="0"/>
              </a:defRPr>
            </a:lvl3pPr>
            <a:lvl4pPr algn="l">
              <a:spcBef>
                <a:spcPct val="20000"/>
              </a:spcBef>
              <a:buChar char="–"/>
              <a:defRPr>
                <a:solidFill>
                  <a:srgbClr val="990000"/>
                </a:solidFill>
                <a:latin typeface="Arial" charset="0"/>
              </a:defRPr>
            </a:lvl4pPr>
            <a:lvl5pPr algn="l">
              <a:spcBef>
                <a:spcPct val="20000"/>
              </a:spcBef>
              <a:buChar char="»"/>
              <a:defRPr>
                <a:solidFill>
                  <a:srgbClr val="990000"/>
                </a:solidFill>
                <a:latin typeface="Arial" charset="0"/>
              </a:defRPr>
            </a:lvl5pPr>
            <a:lvl6pPr fontAlgn="base">
              <a:spcBef>
                <a:spcPct val="20000"/>
              </a:spcBef>
              <a:spcAft>
                <a:spcPct val="0"/>
              </a:spcAft>
              <a:buChar char="»"/>
              <a:defRPr>
                <a:solidFill>
                  <a:srgbClr val="990000"/>
                </a:solidFill>
                <a:latin typeface="Arial" charset="0"/>
              </a:defRPr>
            </a:lvl6pPr>
            <a:lvl7pPr fontAlgn="base">
              <a:spcBef>
                <a:spcPct val="20000"/>
              </a:spcBef>
              <a:spcAft>
                <a:spcPct val="0"/>
              </a:spcAft>
              <a:buChar char="»"/>
              <a:defRPr>
                <a:solidFill>
                  <a:srgbClr val="990000"/>
                </a:solidFill>
                <a:latin typeface="Arial" charset="0"/>
              </a:defRPr>
            </a:lvl7pPr>
            <a:lvl8pPr fontAlgn="base">
              <a:spcBef>
                <a:spcPct val="20000"/>
              </a:spcBef>
              <a:spcAft>
                <a:spcPct val="0"/>
              </a:spcAft>
              <a:buChar char="»"/>
              <a:defRPr>
                <a:solidFill>
                  <a:srgbClr val="990000"/>
                </a:solidFill>
                <a:latin typeface="Arial" charset="0"/>
              </a:defRPr>
            </a:lvl8pPr>
            <a:lvl9pPr fontAlgn="base">
              <a:spcBef>
                <a:spcPct val="20000"/>
              </a:spcBef>
              <a:spcAft>
                <a:spcPct val="0"/>
              </a:spcAft>
              <a:buChar char="»"/>
              <a:defRPr>
                <a:solidFill>
                  <a:srgbClr val="990000"/>
                </a:solidFill>
                <a:latin typeface="Arial" charset="0"/>
              </a:defRPr>
            </a:lvl9pPr>
          </a:lstStyle>
          <a:p>
            <a:pPr>
              <a:defRPr/>
            </a:pPr>
            <a:endParaRPr lang="fr-LU" altLang="fr-FR" sz="800" dirty="0">
              <a:solidFill>
                <a:schemeClr val="bg2"/>
              </a:solidFill>
            </a:endParaRPr>
          </a:p>
        </p:txBody>
      </p:sp>
      <p:sp>
        <p:nvSpPr>
          <p:cNvPr id="29" name="Rectangle 259"/>
          <p:cNvSpPr>
            <a:spLocks noChangeArrowheads="1"/>
          </p:cNvSpPr>
          <p:nvPr/>
        </p:nvSpPr>
        <p:spPr bwMode="auto">
          <a:xfrm>
            <a:off x="8193617" y="6526437"/>
            <a:ext cx="3951816"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defRPr sz="2800">
                <a:solidFill>
                  <a:srgbClr val="990000"/>
                </a:solidFill>
                <a:latin typeface="Arial" charset="0"/>
              </a:defRPr>
            </a:lvl1pPr>
            <a:lvl2pPr algn="l">
              <a:spcBef>
                <a:spcPct val="20000"/>
              </a:spcBef>
              <a:buChar char="–"/>
              <a:defRPr sz="2400">
                <a:solidFill>
                  <a:srgbClr val="990000"/>
                </a:solidFill>
                <a:latin typeface="Arial" charset="0"/>
              </a:defRPr>
            </a:lvl2pPr>
            <a:lvl3pPr algn="l">
              <a:spcBef>
                <a:spcPct val="20000"/>
              </a:spcBef>
              <a:buChar char="•"/>
              <a:defRPr sz="2000">
                <a:solidFill>
                  <a:srgbClr val="990000"/>
                </a:solidFill>
                <a:latin typeface="Arial" charset="0"/>
              </a:defRPr>
            </a:lvl3pPr>
            <a:lvl4pPr algn="l">
              <a:spcBef>
                <a:spcPct val="20000"/>
              </a:spcBef>
              <a:buChar char="–"/>
              <a:defRPr>
                <a:solidFill>
                  <a:srgbClr val="990000"/>
                </a:solidFill>
                <a:latin typeface="Arial" charset="0"/>
              </a:defRPr>
            </a:lvl4pPr>
            <a:lvl5pPr algn="l">
              <a:spcBef>
                <a:spcPct val="20000"/>
              </a:spcBef>
              <a:buChar char="»"/>
              <a:defRPr>
                <a:solidFill>
                  <a:srgbClr val="990000"/>
                </a:solidFill>
                <a:latin typeface="Arial" charset="0"/>
              </a:defRPr>
            </a:lvl5pPr>
            <a:lvl6pPr fontAlgn="base">
              <a:spcBef>
                <a:spcPct val="20000"/>
              </a:spcBef>
              <a:spcAft>
                <a:spcPct val="0"/>
              </a:spcAft>
              <a:buChar char="»"/>
              <a:defRPr>
                <a:solidFill>
                  <a:srgbClr val="990000"/>
                </a:solidFill>
                <a:latin typeface="Arial" charset="0"/>
              </a:defRPr>
            </a:lvl6pPr>
            <a:lvl7pPr fontAlgn="base">
              <a:spcBef>
                <a:spcPct val="20000"/>
              </a:spcBef>
              <a:spcAft>
                <a:spcPct val="0"/>
              </a:spcAft>
              <a:buChar char="»"/>
              <a:defRPr>
                <a:solidFill>
                  <a:srgbClr val="990000"/>
                </a:solidFill>
                <a:latin typeface="Arial" charset="0"/>
              </a:defRPr>
            </a:lvl7pPr>
            <a:lvl8pPr fontAlgn="base">
              <a:spcBef>
                <a:spcPct val="20000"/>
              </a:spcBef>
              <a:spcAft>
                <a:spcPct val="0"/>
              </a:spcAft>
              <a:buChar char="»"/>
              <a:defRPr>
                <a:solidFill>
                  <a:srgbClr val="990000"/>
                </a:solidFill>
                <a:latin typeface="Arial" charset="0"/>
              </a:defRPr>
            </a:lvl8pPr>
            <a:lvl9pPr fontAlgn="base">
              <a:spcBef>
                <a:spcPct val="20000"/>
              </a:spcBef>
              <a:spcAft>
                <a:spcPct val="0"/>
              </a:spcAft>
              <a:buChar char="»"/>
              <a:defRPr>
                <a:solidFill>
                  <a:srgbClr val="990000"/>
                </a:solidFill>
                <a:latin typeface="Arial" charset="0"/>
              </a:defRPr>
            </a:lvl9pPr>
          </a:lstStyle>
          <a:p>
            <a:pPr>
              <a:defRPr/>
            </a:pPr>
            <a:endParaRPr lang="fr-LU" altLang="fr-FR" sz="800" dirty="0">
              <a:solidFill>
                <a:schemeClr val="bg2"/>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1" y="6178605"/>
            <a:ext cx="747409" cy="560557"/>
          </a:xfrm>
          <a:prstGeom prst="rect">
            <a:avLst/>
          </a:prstGeom>
        </p:spPr>
      </p:pic>
      <p:sp>
        <p:nvSpPr>
          <p:cNvPr id="5" name="Date Placeholder 4"/>
          <p:cNvSpPr>
            <a:spLocks noGrp="1"/>
          </p:cNvSpPr>
          <p:nvPr>
            <p:ph type="dt" sz="half" idx="2"/>
          </p:nvPr>
        </p:nvSpPr>
        <p:spPr>
          <a:xfrm>
            <a:off x="5164132" y="6488113"/>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fr-FR" dirty="0"/>
          </a:p>
        </p:txBody>
      </p:sp>
      <p:sp>
        <p:nvSpPr>
          <p:cNvPr id="3" name="Slide Number Placeholder 5">
            <a:extLst>
              <a:ext uri="{FF2B5EF4-FFF2-40B4-BE49-F238E27FC236}">
                <a16:creationId xmlns:a16="http://schemas.microsoft.com/office/drawing/2014/main" id="{C1E682B9-E251-2C03-B752-737ABFE7BAB3}"/>
              </a:ext>
            </a:extLst>
          </p:cNvPr>
          <p:cNvSpPr>
            <a:spLocks noGrp="1"/>
          </p:cNvSpPr>
          <p:nvPr>
            <p:ph type="sldNum" sz="quarter" idx="4"/>
          </p:nvPr>
        </p:nvSpPr>
        <p:spPr>
          <a:xfrm>
            <a:off x="9441329" y="6494237"/>
            <a:ext cx="2743200" cy="365125"/>
          </a:xfrm>
          <a:prstGeom prst="rect">
            <a:avLst/>
          </a:prstGeom>
        </p:spPr>
        <p:txBody>
          <a:bodyPr/>
          <a:lstStyle>
            <a:lvl1pPr algn="r">
              <a:defRPr sz="2000"/>
            </a:lvl1pPr>
          </a:lstStyle>
          <a:p>
            <a:fld id="{49AEFC51-4A73-4E5D-BF07-4235BAD9A7B9}" type="slidenum">
              <a:rPr lang="fr-FR" smtClean="0"/>
              <a:pPr/>
              <a:t>‹#›</a:t>
            </a:fld>
            <a:endParaRPr lang="fr-FR" dirty="0"/>
          </a:p>
        </p:txBody>
      </p:sp>
    </p:spTree>
    <p:extLst>
      <p:ext uri="{BB962C8B-B14F-4D97-AF65-F5344CB8AC3E}">
        <p14:creationId xmlns:p14="http://schemas.microsoft.com/office/powerpoint/2010/main" val="23804825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ma.europa.eu/en/news/first-report-eu-wide-sales-use-antimicrobials-animals"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ema.europa.eu/en/veterinary-regulatory-overview/antimicrobial-resistance-veterinary-medicine/european-sales-use-antimicrobials-veterinary-medicine-esuavet-annual-surveillance-reports"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2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hyperlink" Target="https://guichet.public.lu/fr/citoyens/citoyennete/registre-national/identification/demande-numero-rnpp.html"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hyperlink" Target="mailto:Registre.National@ctie.etat.lu"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guichet.public.lu/de/citoyens/citoyennete/registre-national/identification/demande-numero-rnpp.html"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hyperlink" Target="mailto:Registre.National@ctie.etat.lu"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EN/TXT/?uri=CELEX%3A32019R0006&amp;qid=176898503185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legilux.public.lu/eli/etat/leg/rgd/2022/12/23/a697/jo"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eur-lex.europa.eu/legal-content/DE/TXT/?uri=CELEX%3A32021R0578&amp;qid=1674204800625"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ma.europa.eu/en/news/first-report-eu-wide-sales-use-antimicrobials-animal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ema.europa.eu/en/veterinary-regulatory-overview/antimicrobial-resistance-veterinary-medicine/european-sales-use-antimicrobials-veterinary-medicine-esuavet-annual-surveillance-reports"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3EF9-EE46-326A-2802-F72B65E6E5FB}"/>
              </a:ext>
            </a:extLst>
          </p:cNvPr>
          <p:cNvSpPr>
            <a:spLocks noGrp="1"/>
          </p:cNvSpPr>
          <p:nvPr>
            <p:ph type="ctrTitle"/>
          </p:nvPr>
        </p:nvSpPr>
        <p:spPr>
          <a:xfrm>
            <a:off x="1119351" y="883867"/>
            <a:ext cx="9953297" cy="2892589"/>
          </a:xfrm>
        </p:spPr>
        <p:txBody>
          <a:bodyPr/>
          <a:lstStyle/>
          <a:p>
            <a:r>
              <a:rPr lang="fr-FR" sz="4000" dirty="0"/>
              <a:t>La vente et l’utilisation d’antimicrobiens au Luxembourg depuis 2023 et </a:t>
            </a:r>
            <a:br>
              <a:rPr lang="fr-FR" sz="4000" dirty="0"/>
            </a:br>
            <a:r>
              <a:rPr lang="fr-FR" sz="4000" dirty="0"/>
              <a:t>les changements à </a:t>
            </a:r>
            <a:r>
              <a:rPr lang="fr-FR" sz="4000"/>
              <a:t>partir de 2026</a:t>
            </a:r>
            <a:endParaRPr lang="fr-FR" sz="4000" dirty="0"/>
          </a:p>
        </p:txBody>
      </p:sp>
      <p:sp>
        <p:nvSpPr>
          <p:cNvPr id="3" name="Subtitle 2">
            <a:extLst>
              <a:ext uri="{FF2B5EF4-FFF2-40B4-BE49-F238E27FC236}">
                <a16:creationId xmlns:a16="http://schemas.microsoft.com/office/drawing/2014/main" id="{D80ABE88-FD97-F9A6-7738-701F044B2466}"/>
              </a:ext>
            </a:extLst>
          </p:cNvPr>
          <p:cNvSpPr>
            <a:spLocks noGrp="1"/>
          </p:cNvSpPr>
          <p:nvPr>
            <p:ph type="subTitle" idx="1"/>
          </p:nvPr>
        </p:nvSpPr>
        <p:spPr>
          <a:xfrm>
            <a:off x="1523999" y="3991644"/>
            <a:ext cx="9144000" cy="1655762"/>
          </a:xfrm>
        </p:spPr>
        <p:txBody>
          <a:bodyPr/>
          <a:lstStyle/>
          <a:p>
            <a:r>
              <a:rPr lang="fr-FR" dirty="0"/>
              <a:t>Réunion d’information du 22.01.2026</a:t>
            </a:r>
          </a:p>
          <a:p>
            <a:endParaRPr lang="fr-FR" dirty="0"/>
          </a:p>
          <a:p>
            <a:endParaRPr lang="fr-FR" dirty="0"/>
          </a:p>
          <a:p>
            <a:endParaRPr lang="fr-FR" dirty="0"/>
          </a:p>
          <a:p>
            <a:r>
              <a:rPr lang="fr-FR" dirty="0"/>
              <a:t>Carole Schummer 	&amp;	Dr Sylvie Neis</a:t>
            </a:r>
          </a:p>
        </p:txBody>
      </p:sp>
      <p:sp>
        <p:nvSpPr>
          <p:cNvPr id="6" name="Slide Number Placeholder 5">
            <a:extLst>
              <a:ext uri="{FF2B5EF4-FFF2-40B4-BE49-F238E27FC236}">
                <a16:creationId xmlns:a16="http://schemas.microsoft.com/office/drawing/2014/main" id="{403D23CF-D505-85B9-26A4-F2044127B1BA}"/>
              </a:ext>
            </a:extLst>
          </p:cNvPr>
          <p:cNvSpPr>
            <a:spLocks noGrp="1"/>
          </p:cNvSpPr>
          <p:nvPr>
            <p:ph type="sldNum" sz="quarter" idx="12"/>
          </p:nvPr>
        </p:nvSpPr>
        <p:spPr/>
        <p:txBody>
          <a:bodyPr/>
          <a:lstStyle/>
          <a:p>
            <a:fld id="{49AEFC51-4A73-4E5D-BF07-4235BAD9A7B9}" type="slidenum">
              <a:rPr lang="fr-FR" smtClean="0"/>
              <a:pPr/>
              <a:t>1</a:t>
            </a:fld>
            <a:endParaRPr lang="fr-FR" dirty="0"/>
          </a:p>
        </p:txBody>
      </p:sp>
      <p:sp>
        <p:nvSpPr>
          <p:cNvPr id="4" name="TextBox 3">
            <a:extLst>
              <a:ext uri="{FF2B5EF4-FFF2-40B4-BE49-F238E27FC236}">
                <a16:creationId xmlns:a16="http://schemas.microsoft.com/office/drawing/2014/main" id="{5A892609-AF94-9021-879F-6ED2135A481C}"/>
              </a:ext>
            </a:extLst>
          </p:cNvPr>
          <p:cNvSpPr txBox="1"/>
          <p:nvPr/>
        </p:nvSpPr>
        <p:spPr>
          <a:xfrm>
            <a:off x="0" y="4939264"/>
            <a:ext cx="4487779" cy="923330"/>
          </a:xfrm>
          <a:prstGeom prst="rect">
            <a:avLst/>
          </a:prstGeom>
          <a:noFill/>
        </p:spPr>
        <p:txBody>
          <a:bodyPr wrap="square" rtlCol="0">
            <a:spAutoFit/>
          </a:bodyPr>
          <a:lstStyle/>
          <a:p>
            <a:r>
              <a:rPr lang="fr-FR" dirty="0"/>
              <a:t>Lisez aussi les notes de la présentation</a:t>
            </a:r>
            <a:r>
              <a:rPr lang="fr-FR"/>
              <a:t>, elles </a:t>
            </a:r>
            <a:r>
              <a:rPr lang="fr-FR" dirty="0"/>
              <a:t>contiennent des informations additionnelles!</a:t>
            </a:r>
          </a:p>
        </p:txBody>
      </p:sp>
    </p:spTree>
    <p:extLst>
      <p:ext uri="{BB962C8B-B14F-4D97-AF65-F5344CB8AC3E}">
        <p14:creationId xmlns:p14="http://schemas.microsoft.com/office/powerpoint/2010/main" val="62206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748A0039-1153-3314-B027-AA3B2476673B}"/>
              </a:ext>
            </a:extLst>
          </p:cNvPr>
          <p:cNvPicPr>
            <a:picLocks noChangeAspect="1"/>
          </p:cNvPicPr>
          <p:nvPr/>
        </p:nvPicPr>
        <p:blipFill>
          <a:blip r:embed="rId3"/>
          <a:stretch>
            <a:fillRect/>
          </a:stretch>
        </p:blipFill>
        <p:spPr>
          <a:xfrm>
            <a:off x="1096314" y="0"/>
            <a:ext cx="4306660" cy="6858000"/>
          </a:xfrm>
          <a:prstGeom prst="rect">
            <a:avLst/>
          </a:prstGeom>
        </p:spPr>
      </p:pic>
      <p:pic>
        <p:nvPicPr>
          <p:cNvPr id="9" name="Picture 8">
            <a:hlinkClick r:id="rId4"/>
            <a:extLst>
              <a:ext uri="{FF2B5EF4-FFF2-40B4-BE49-F238E27FC236}">
                <a16:creationId xmlns:a16="http://schemas.microsoft.com/office/drawing/2014/main" id="{4F147C1E-1AE7-724C-D38A-AD3E165C974E}"/>
              </a:ext>
            </a:extLst>
          </p:cNvPr>
          <p:cNvPicPr>
            <a:picLocks noChangeAspect="1"/>
          </p:cNvPicPr>
          <p:nvPr/>
        </p:nvPicPr>
        <p:blipFill>
          <a:blip r:embed="rId5"/>
          <a:stretch>
            <a:fillRect/>
          </a:stretch>
        </p:blipFill>
        <p:spPr>
          <a:xfrm>
            <a:off x="6789028" y="0"/>
            <a:ext cx="4291263" cy="6858000"/>
          </a:xfrm>
          <a:prstGeom prst="rect">
            <a:avLst/>
          </a:prstGeom>
        </p:spPr>
      </p:pic>
      <p:sp>
        <p:nvSpPr>
          <p:cNvPr id="6" name="Slide Number Placeholder 5">
            <a:extLst>
              <a:ext uri="{FF2B5EF4-FFF2-40B4-BE49-F238E27FC236}">
                <a16:creationId xmlns:a16="http://schemas.microsoft.com/office/drawing/2014/main" id="{A0FC6156-FDD2-0D50-95C6-81D140BA1FC2}"/>
              </a:ext>
            </a:extLst>
          </p:cNvPr>
          <p:cNvSpPr>
            <a:spLocks noGrp="1"/>
          </p:cNvSpPr>
          <p:nvPr>
            <p:ph type="sldNum" sz="quarter" idx="12"/>
          </p:nvPr>
        </p:nvSpPr>
        <p:spPr/>
        <p:txBody>
          <a:bodyPr/>
          <a:lstStyle/>
          <a:p>
            <a:fld id="{49AEFC51-4A73-4E5D-BF07-4235BAD9A7B9}" type="slidenum">
              <a:rPr lang="fr-FR" smtClean="0"/>
              <a:pPr/>
              <a:t>10</a:t>
            </a:fld>
            <a:endParaRPr lang="fr-FR" dirty="0"/>
          </a:p>
        </p:txBody>
      </p:sp>
    </p:spTree>
    <p:extLst>
      <p:ext uri="{BB962C8B-B14F-4D97-AF65-F5344CB8AC3E}">
        <p14:creationId xmlns:p14="http://schemas.microsoft.com/office/powerpoint/2010/main" val="341612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C80C2C-11E7-A9DA-0608-C7080F5AEFAE}"/>
              </a:ext>
            </a:extLst>
          </p:cNvPr>
          <p:cNvSpPr>
            <a:spLocks noGrp="1"/>
          </p:cNvSpPr>
          <p:nvPr>
            <p:ph type="ctrTitle"/>
          </p:nvPr>
        </p:nvSpPr>
        <p:spPr>
          <a:xfrm>
            <a:off x="1524000" y="2235200"/>
            <a:ext cx="9144000" cy="2387600"/>
          </a:xfrm>
        </p:spPr>
        <p:txBody>
          <a:bodyPr/>
          <a:lstStyle/>
          <a:p>
            <a:r>
              <a:rPr lang="fr-FR" dirty="0"/>
              <a:t>Impossibilité de transmission pour cause d’une prescription vide</a:t>
            </a:r>
          </a:p>
        </p:txBody>
      </p:sp>
      <p:sp>
        <p:nvSpPr>
          <p:cNvPr id="5" name="Slide Number Placeholder 4">
            <a:extLst>
              <a:ext uri="{FF2B5EF4-FFF2-40B4-BE49-F238E27FC236}">
                <a16:creationId xmlns:a16="http://schemas.microsoft.com/office/drawing/2014/main" id="{C0031642-8E52-75A6-ACC8-2C38ADB64F91}"/>
              </a:ext>
            </a:extLst>
          </p:cNvPr>
          <p:cNvSpPr>
            <a:spLocks noGrp="1"/>
          </p:cNvSpPr>
          <p:nvPr>
            <p:ph type="sldNum" sz="quarter" idx="12"/>
          </p:nvPr>
        </p:nvSpPr>
        <p:spPr/>
        <p:txBody>
          <a:bodyPr/>
          <a:lstStyle/>
          <a:p>
            <a:fld id="{49AEFC51-4A73-4E5D-BF07-4235BAD9A7B9}" type="slidenum">
              <a:rPr lang="fr-FR" smtClean="0"/>
              <a:pPr/>
              <a:t>100</a:t>
            </a:fld>
            <a:endParaRPr lang="fr-FR" dirty="0"/>
          </a:p>
        </p:txBody>
      </p:sp>
    </p:spTree>
    <p:extLst>
      <p:ext uri="{BB962C8B-B14F-4D97-AF65-F5344CB8AC3E}">
        <p14:creationId xmlns:p14="http://schemas.microsoft.com/office/powerpoint/2010/main" val="3751793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pic>
        <p:nvPicPr>
          <p:cNvPr id="5" name="Picture 4">
            <a:extLst>
              <a:ext uri="{FF2B5EF4-FFF2-40B4-BE49-F238E27FC236}">
                <a16:creationId xmlns:a16="http://schemas.microsoft.com/office/drawing/2014/main" id="{EDF1CC62-1F59-2065-D829-3B3435F75983}"/>
              </a:ext>
            </a:extLst>
          </p:cNvPr>
          <p:cNvPicPr>
            <a:picLocks noChangeAspect="1"/>
          </p:cNvPicPr>
          <p:nvPr/>
        </p:nvPicPr>
        <p:blipFill>
          <a:blip r:embed="rId3"/>
          <a:stretch>
            <a:fillRect/>
          </a:stretch>
        </p:blipFill>
        <p:spPr>
          <a:xfrm>
            <a:off x="1294983" y="906544"/>
            <a:ext cx="9749949" cy="5509495"/>
          </a:xfrm>
          <a:prstGeom prst="rect">
            <a:avLst/>
          </a:prstGeom>
        </p:spPr>
      </p:pic>
      <p:sp>
        <p:nvSpPr>
          <p:cNvPr id="6" name="Oval 5">
            <a:extLst>
              <a:ext uri="{FF2B5EF4-FFF2-40B4-BE49-F238E27FC236}">
                <a16:creationId xmlns:a16="http://schemas.microsoft.com/office/drawing/2014/main" id="{C5DA1D7A-23B7-205F-06F2-A8179C4129D1}"/>
              </a:ext>
            </a:extLst>
          </p:cNvPr>
          <p:cNvSpPr/>
          <p:nvPr/>
        </p:nvSpPr>
        <p:spPr>
          <a:xfrm>
            <a:off x="9342119" y="5905736"/>
            <a:ext cx="1493937" cy="7135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281D64B6-955B-63CD-407A-C22EBBB500ED}"/>
              </a:ext>
            </a:extLst>
          </p:cNvPr>
          <p:cNvSpPr>
            <a:spLocks noGrp="1"/>
          </p:cNvSpPr>
          <p:nvPr>
            <p:ph type="sldNum" sz="quarter" idx="12"/>
          </p:nvPr>
        </p:nvSpPr>
        <p:spPr/>
        <p:txBody>
          <a:bodyPr/>
          <a:lstStyle/>
          <a:p>
            <a:fld id="{49AEFC51-4A73-4E5D-BF07-4235BAD9A7B9}" type="slidenum">
              <a:rPr lang="fr-FR" smtClean="0"/>
              <a:pPr/>
              <a:t>101</a:t>
            </a:fld>
            <a:endParaRPr lang="fr-FR" dirty="0"/>
          </a:p>
        </p:txBody>
      </p:sp>
    </p:spTree>
    <p:extLst>
      <p:ext uri="{BB962C8B-B14F-4D97-AF65-F5344CB8AC3E}">
        <p14:creationId xmlns:p14="http://schemas.microsoft.com/office/powerpoint/2010/main" val="298305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pic>
        <p:nvPicPr>
          <p:cNvPr id="4" name="Picture 3">
            <a:extLst>
              <a:ext uri="{FF2B5EF4-FFF2-40B4-BE49-F238E27FC236}">
                <a16:creationId xmlns:a16="http://schemas.microsoft.com/office/drawing/2014/main" id="{D7B71521-0279-36AA-4C2B-EA164C4B321C}"/>
              </a:ext>
            </a:extLst>
          </p:cNvPr>
          <p:cNvPicPr>
            <a:picLocks noChangeAspect="1"/>
          </p:cNvPicPr>
          <p:nvPr/>
        </p:nvPicPr>
        <p:blipFill>
          <a:blip r:embed="rId3"/>
          <a:stretch>
            <a:fillRect/>
          </a:stretch>
        </p:blipFill>
        <p:spPr>
          <a:xfrm>
            <a:off x="1784781" y="991895"/>
            <a:ext cx="7855700" cy="5477485"/>
          </a:xfrm>
          <a:prstGeom prst="rect">
            <a:avLst/>
          </a:prstGeom>
        </p:spPr>
      </p:pic>
      <p:sp>
        <p:nvSpPr>
          <p:cNvPr id="7" name="Oval 6">
            <a:extLst>
              <a:ext uri="{FF2B5EF4-FFF2-40B4-BE49-F238E27FC236}">
                <a16:creationId xmlns:a16="http://schemas.microsoft.com/office/drawing/2014/main" id="{587C70EA-5C0A-C7AE-2C1D-FD5F614CF1FE}"/>
              </a:ext>
            </a:extLst>
          </p:cNvPr>
          <p:cNvSpPr/>
          <p:nvPr/>
        </p:nvSpPr>
        <p:spPr>
          <a:xfrm>
            <a:off x="8237220" y="5950066"/>
            <a:ext cx="1630680" cy="6781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4B59EC18-B5CE-8299-BE37-24D09E45E229}"/>
              </a:ext>
            </a:extLst>
          </p:cNvPr>
          <p:cNvSpPr>
            <a:spLocks noGrp="1"/>
          </p:cNvSpPr>
          <p:nvPr>
            <p:ph type="sldNum" sz="quarter" idx="12"/>
          </p:nvPr>
        </p:nvSpPr>
        <p:spPr/>
        <p:txBody>
          <a:bodyPr/>
          <a:lstStyle/>
          <a:p>
            <a:fld id="{49AEFC51-4A73-4E5D-BF07-4235BAD9A7B9}" type="slidenum">
              <a:rPr lang="fr-FR" smtClean="0"/>
              <a:pPr/>
              <a:t>102</a:t>
            </a:fld>
            <a:endParaRPr lang="fr-FR" dirty="0"/>
          </a:p>
        </p:txBody>
      </p:sp>
    </p:spTree>
    <p:extLst>
      <p:ext uri="{BB962C8B-B14F-4D97-AF65-F5344CB8AC3E}">
        <p14:creationId xmlns:p14="http://schemas.microsoft.com/office/powerpoint/2010/main" val="35338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F3D9AC-68E2-5387-E99D-069A872798B8}"/>
              </a:ext>
            </a:extLst>
          </p:cNvPr>
          <p:cNvPicPr>
            <a:picLocks noChangeAspect="1"/>
          </p:cNvPicPr>
          <p:nvPr/>
        </p:nvPicPr>
        <p:blipFill>
          <a:blip r:embed="rId3"/>
          <a:stretch>
            <a:fillRect/>
          </a:stretch>
        </p:blipFill>
        <p:spPr>
          <a:xfrm>
            <a:off x="1363570" y="871129"/>
            <a:ext cx="9464860" cy="5273497"/>
          </a:xfrm>
          <a:prstGeom prst="rect">
            <a:avLst/>
          </a:prstGeom>
        </p:spPr>
      </p:pic>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sp>
        <p:nvSpPr>
          <p:cNvPr id="6" name="Oval 5">
            <a:extLst>
              <a:ext uri="{FF2B5EF4-FFF2-40B4-BE49-F238E27FC236}">
                <a16:creationId xmlns:a16="http://schemas.microsoft.com/office/drawing/2014/main" id="{D2B83E90-BFB5-E040-7E89-F740D24C0949}"/>
              </a:ext>
            </a:extLst>
          </p:cNvPr>
          <p:cNvSpPr/>
          <p:nvPr/>
        </p:nvSpPr>
        <p:spPr>
          <a:xfrm>
            <a:off x="9273540" y="5631180"/>
            <a:ext cx="1630680" cy="6781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DA2E072E-36F2-CA84-3BAD-0B3D1B5C7E7E}"/>
              </a:ext>
            </a:extLst>
          </p:cNvPr>
          <p:cNvSpPr>
            <a:spLocks noGrp="1"/>
          </p:cNvSpPr>
          <p:nvPr>
            <p:ph type="sldNum" sz="quarter" idx="12"/>
          </p:nvPr>
        </p:nvSpPr>
        <p:spPr/>
        <p:txBody>
          <a:bodyPr/>
          <a:lstStyle/>
          <a:p>
            <a:fld id="{49AEFC51-4A73-4E5D-BF07-4235BAD9A7B9}" type="slidenum">
              <a:rPr lang="fr-FR" smtClean="0"/>
              <a:pPr/>
              <a:t>103</a:t>
            </a:fld>
            <a:endParaRPr lang="fr-FR" dirty="0"/>
          </a:p>
        </p:txBody>
      </p:sp>
    </p:spTree>
    <p:extLst>
      <p:ext uri="{BB962C8B-B14F-4D97-AF65-F5344CB8AC3E}">
        <p14:creationId xmlns:p14="http://schemas.microsoft.com/office/powerpoint/2010/main" val="6507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35335-A738-86A0-B432-25725A9F32EF}"/>
              </a:ext>
            </a:extLst>
          </p:cNvPr>
          <p:cNvPicPr>
            <a:picLocks noChangeAspect="1"/>
          </p:cNvPicPr>
          <p:nvPr/>
        </p:nvPicPr>
        <p:blipFill>
          <a:blip r:embed="rId3"/>
          <a:stretch>
            <a:fillRect/>
          </a:stretch>
        </p:blipFill>
        <p:spPr>
          <a:xfrm>
            <a:off x="1089249" y="898930"/>
            <a:ext cx="9926773" cy="5562830"/>
          </a:xfrm>
          <a:prstGeom prst="rect">
            <a:avLst/>
          </a:prstGeom>
        </p:spPr>
      </p:pic>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sp>
        <p:nvSpPr>
          <p:cNvPr id="6" name="Oval 5">
            <a:extLst>
              <a:ext uri="{FF2B5EF4-FFF2-40B4-BE49-F238E27FC236}">
                <a16:creationId xmlns:a16="http://schemas.microsoft.com/office/drawing/2014/main" id="{D2B83E90-BFB5-E040-7E89-F740D24C0949}"/>
              </a:ext>
            </a:extLst>
          </p:cNvPr>
          <p:cNvSpPr/>
          <p:nvPr/>
        </p:nvSpPr>
        <p:spPr>
          <a:xfrm>
            <a:off x="1175978" y="4137660"/>
            <a:ext cx="838611" cy="3581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6791C96A-8B6E-E353-6D0C-AD9CD1CC74B0}"/>
              </a:ext>
            </a:extLst>
          </p:cNvPr>
          <p:cNvSpPr>
            <a:spLocks noGrp="1"/>
          </p:cNvSpPr>
          <p:nvPr>
            <p:ph type="sldNum" sz="quarter" idx="12"/>
          </p:nvPr>
        </p:nvSpPr>
        <p:spPr/>
        <p:txBody>
          <a:bodyPr/>
          <a:lstStyle/>
          <a:p>
            <a:fld id="{49AEFC51-4A73-4E5D-BF07-4235BAD9A7B9}" type="slidenum">
              <a:rPr lang="fr-FR" smtClean="0"/>
              <a:pPr/>
              <a:t>104</a:t>
            </a:fld>
            <a:endParaRPr lang="fr-FR" dirty="0"/>
          </a:p>
        </p:txBody>
      </p:sp>
    </p:spTree>
    <p:extLst>
      <p:ext uri="{BB962C8B-B14F-4D97-AF65-F5344CB8AC3E}">
        <p14:creationId xmlns:p14="http://schemas.microsoft.com/office/powerpoint/2010/main" val="141324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pic>
        <p:nvPicPr>
          <p:cNvPr id="4" name="Picture 3">
            <a:extLst>
              <a:ext uri="{FF2B5EF4-FFF2-40B4-BE49-F238E27FC236}">
                <a16:creationId xmlns:a16="http://schemas.microsoft.com/office/drawing/2014/main" id="{D7B71521-0279-36AA-4C2B-EA164C4B321C}"/>
              </a:ext>
            </a:extLst>
          </p:cNvPr>
          <p:cNvPicPr>
            <a:picLocks noChangeAspect="1"/>
          </p:cNvPicPr>
          <p:nvPr/>
        </p:nvPicPr>
        <p:blipFill>
          <a:blip r:embed="rId3"/>
          <a:stretch>
            <a:fillRect/>
          </a:stretch>
        </p:blipFill>
        <p:spPr>
          <a:xfrm>
            <a:off x="1784781" y="991895"/>
            <a:ext cx="7855700" cy="5477485"/>
          </a:xfrm>
          <a:prstGeom prst="rect">
            <a:avLst/>
          </a:prstGeom>
        </p:spPr>
      </p:pic>
      <p:sp>
        <p:nvSpPr>
          <p:cNvPr id="6" name="Oval 5">
            <a:extLst>
              <a:ext uri="{FF2B5EF4-FFF2-40B4-BE49-F238E27FC236}">
                <a16:creationId xmlns:a16="http://schemas.microsoft.com/office/drawing/2014/main" id="{D2B83E90-BFB5-E040-7E89-F740D24C0949}"/>
              </a:ext>
            </a:extLst>
          </p:cNvPr>
          <p:cNvSpPr/>
          <p:nvPr/>
        </p:nvSpPr>
        <p:spPr>
          <a:xfrm>
            <a:off x="4229100" y="2080260"/>
            <a:ext cx="556260" cy="4495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696E8537-EC87-4435-DA9F-68770173B4F5}"/>
              </a:ext>
            </a:extLst>
          </p:cNvPr>
          <p:cNvSpPr>
            <a:spLocks noGrp="1"/>
          </p:cNvSpPr>
          <p:nvPr>
            <p:ph type="sldNum" sz="quarter" idx="12"/>
          </p:nvPr>
        </p:nvSpPr>
        <p:spPr/>
        <p:txBody>
          <a:bodyPr/>
          <a:lstStyle/>
          <a:p>
            <a:fld id="{49AEFC51-4A73-4E5D-BF07-4235BAD9A7B9}" type="slidenum">
              <a:rPr lang="fr-FR" smtClean="0"/>
              <a:pPr/>
              <a:t>105</a:t>
            </a:fld>
            <a:endParaRPr lang="fr-FR" dirty="0"/>
          </a:p>
        </p:txBody>
      </p:sp>
    </p:spTree>
    <p:extLst>
      <p:ext uri="{BB962C8B-B14F-4D97-AF65-F5344CB8AC3E}">
        <p14:creationId xmlns:p14="http://schemas.microsoft.com/office/powerpoint/2010/main" val="277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pic>
        <p:nvPicPr>
          <p:cNvPr id="5" name="Picture 4">
            <a:extLst>
              <a:ext uri="{FF2B5EF4-FFF2-40B4-BE49-F238E27FC236}">
                <a16:creationId xmlns:a16="http://schemas.microsoft.com/office/drawing/2014/main" id="{77CF4CBE-1AA5-CAF0-327E-E33553271627}"/>
              </a:ext>
            </a:extLst>
          </p:cNvPr>
          <p:cNvPicPr>
            <a:picLocks noChangeAspect="1"/>
          </p:cNvPicPr>
          <p:nvPr/>
        </p:nvPicPr>
        <p:blipFill>
          <a:blip r:embed="rId3"/>
          <a:stretch>
            <a:fillRect/>
          </a:stretch>
        </p:blipFill>
        <p:spPr>
          <a:xfrm>
            <a:off x="1378811" y="927843"/>
            <a:ext cx="9373009" cy="5564750"/>
          </a:xfrm>
          <a:prstGeom prst="rect">
            <a:avLst/>
          </a:prstGeom>
        </p:spPr>
      </p:pic>
      <p:sp>
        <p:nvSpPr>
          <p:cNvPr id="6" name="Oval 5">
            <a:extLst>
              <a:ext uri="{FF2B5EF4-FFF2-40B4-BE49-F238E27FC236}">
                <a16:creationId xmlns:a16="http://schemas.microsoft.com/office/drawing/2014/main" id="{FA28F9F1-1D23-FD5B-9AEF-0F8A64AAF1A7}"/>
              </a:ext>
            </a:extLst>
          </p:cNvPr>
          <p:cNvSpPr/>
          <p:nvPr/>
        </p:nvSpPr>
        <p:spPr>
          <a:xfrm>
            <a:off x="9174480" y="5968257"/>
            <a:ext cx="1516380" cy="7010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09D4D907-7A85-6694-F04F-3696FB0391E9}"/>
              </a:ext>
            </a:extLst>
          </p:cNvPr>
          <p:cNvSpPr>
            <a:spLocks noGrp="1"/>
          </p:cNvSpPr>
          <p:nvPr>
            <p:ph type="sldNum" sz="quarter" idx="12"/>
          </p:nvPr>
        </p:nvSpPr>
        <p:spPr/>
        <p:txBody>
          <a:bodyPr/>
          <a:lstStyle/>
          <a:p>
            <a:fld id="{49AEFC51-4A73-4E5D-BF07-4235BAD9A7B9}" type="slidenum">
              <a:rPr lang="fr-FR" smtClean="0"/>
              <a:pPr/>
              <a:t>106</a:t>
            </a:fld>
            <a:endParaRPr lang="fr-FR" dirty="0"/>
          </a:p>
        </p:txBody>
      </p:sp>
      <p:sp>
        <p:nvSpPr>
          <p:cNvPr id="4" name="Oval 3">
            <a:extLst>
              <a:ext uri="{FF2B5EF4-FFF2-40B4-BE49-F238E27FC236}">
                <a16:creationId xmlns:a16="http://schemas.microsoft.com/office/drawing/2014/main" id="{8BB97CC1-AA12-CD94-9D00-787A0B41343D}"/>
              </a:ext>
            </a:extLst>
          </p:cNvPr>
          <p:cNvSpPr/>
          <p:nvPr/>
        </p:nvSpPr>
        <p:spPr>
          <a:xfrm>
            <a:off x="1170758" y="4455142"/>
            <a:ext cx="1516380" cy="7010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04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FR" sz="2400" dirty="0"/>
              <a:t>Impossibilité de transmission pour cause d’une prescription vide</a:t>
            </a:r>
          </a:p>
        </p:txBody>
      </p:sp>
      <p:pic>
        <p:nvPicPr>
          <p:cNvPr id="4" name="Picture 3">
            <a:extLst>
              <a:ext uri="{FF2B5EF4-FFF2-40B4-BE49-F238E27FC236}">
                <a16:creationId xmlns:a16="http://schemas.microsoft.com/office/drawing/2014/main" id="{2DFE3F19-FC09-F00A-080C-7B739FB14E93}"/>
              </a:ext>
            </a:extLst>
          </p:cNvPr>
          <p:cNvPicPr>
            <a:picLocks noChangeAspect="1"/>
          </p:cNvPicPr>
          <p:nvPr/>
        </p:nvPicPr>
        <p:blipFill>
          <a:blip r:embed="rId3"/>
          <a:stretch>
            <a:fillRect/>
          </a:stretch>
        </p:blipFill>
        <p:spPr>
          <a:xfrm>
            <a:off x="1306415" y="1141220"/>
            <a:ext cx="9460645" cy="5321143"/>
          </a:xfrm>
          <a:prstGeom prst="rect">
            <a:avLst/>
          </a:prstGeom>
        </p:spPr>
      </p:pic>
      <p:sp>
        <p:nvSpPr>
          <p:cNvPr id="7" name="Oval 6">
            <a:extLst>
              <a:ext uri="{FF2B5EF4-FFF2-40B4-BE49-F238E27FC236}">
                <a16:creationId xmlns:a16="http://schemas.microsoft.com/office/drawing/2014/main" id="{AFFD21F7-AE66-A7FD-04B2-AB56837A1563}"/>
              </a:ext>
            </a:extLst>
          </p:cNvPr>
          <p:cNvSpPr/>
          <p:nvPr/>
        </p:nvSpPr>
        <p:spPr>
          <a:xfrm>
            <a:off x="9128760" y="5876817"/>
            <a:ext cx="1516380" cy="7010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F6459B00-5342-2C53-ECE2-1D7E087C8BDA}"/>
              </a:ext>
            </a:extLst>
          </p:cNvPr>
          <p:cNvSpPr>
            <a:spLocks noGrp="1"/>
          </p:cNvSpPr>
          <p:nvPr>
            <p:ph type="sldNum" sz="quarter" idx="12"/>
          </p:nvPr>
        </p:nvSpPr>
        <p:spPr/>
        <p:txBody>
          <a:bodyPr/>
          <a:lstStyle/>
          <a:p>
            <a:fld id="{49AEFC51-4A73-4E5D-BF07-4235BAD9A7B9}" type="slidenum">
              <a:rPr lang="fr-FR" smtClean="0"/>
              <a:pPr/>
              <a:t>107</a:t>
            </a:fld>
            <a:endParaRPr lang="fr-FR" dirty="0"/>
          </a:p>
        </p:txBody>
      </p:sp>
    </p:spTree>
    <p:extLst>
      <p:ext uri="{BB962C8B-B14F-4D97-AF65-F5344CB8AC3E}">
        <p14:creationId xmlns:p14="http://schemas.microsoft.com/office/powerpoint/2010/main" val="20068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67ABAC-70D3-ED4C-3E67-443DFA370FA1}"/>
              </a:ext>
            </a:extLst>
          </p:cNvPr>
          <p:cNvSpPr>
            <a:spLocks noGrp="1"/>
          </p:cNvSpPr>
          <p:nvPr>
            <p:ph type="ctrTitle"/>
          </p:nvPr>
        </p:nvSpPr>
        <p:spPr>
          <a:xfrm>
            <a:off x="1524000" y="2090103"/>
            <a:ext cx="9144000" cy="2387600"/>
          </a:xfrm>
        </p:spPr>
        <p:txBody>
          <a:bodyPr/>
          <a:lstStyle/>
          <a:p>
            <a:r>
              <a:rPr lang="fr-LU" dirty="0"/>
              <a:t>Oubli de la transmission de la démarche</a:t>
            </a:r>
            <a:endParaRPr lang="fr-FR" dirty="0"/>
          </a:p>
        </p:txBody>
      </p:sp>
      <p:sp>
        <p:nvSpPr>
          <p:cNvPr id="5" name="Slide Number Placeholder 4">
            <a:extLst>
              <a:ext uri="{FF2B5EF4-FFF2-40B4-BE49-F238E27FC236}">
                <a16:creationId xmlns:a16="http://schemas.microsoft.com/office/drawing/2014/main" id="{CD491716-A92D-6675-C06E-690830AC7206}"/>
              </a:ext>
            </a:extLst>
          </p:cNvPr>
          <p:cNvSpPr>
            <a:spLocks noGrp="1"/>
          </p:cNvSpPr>
          <p:nvPr>
            <p:ph type="sldNum" sz="quarter" idx="12"/>
          </p:nvPr>
        </p:nvSpPr>
        <p:spPr/>
        <p:txBody>
          <a:bodyPr/>
          <a:lstStyle/>
          <a:p>
            <a:fld id="{49AEFC51-4A73-4E5D-BF07-4235BAD9A7B9}" type="slidenum">
              <a:rPr lang="fr-FR" smtClean="0"/>
              <a:pPr/>
              <a:t>108</a:t>
            </a:fld>
            <a:endParaRPr lang="fr-FR" dirty="0"/>
          </a:p>
        </p:txBody>
      </p:sp>
    </p:spTree>
    <p:extLst>
      <p:ext uri="{BB962C8B-B14F-4D97-AF65-F5344CB8AC3E}">
        <p14:creationId xmlns:p14="http://schemas.microsoft.com/office/powerpoint/2010/main" val="15466917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LU" sz="3600" dirty="0"/>
              <a:t>Oubli de la transmission de la démarche</a:t>
            </a:r>
            <a:endParaRPr lang="fr-FR" sz="1400" dirty="0"/>
          </a:p>
        </p:txBody>
      </p:sp>
      <p:pic>
        <p:nvPicPr>
          <p:cNvPr id="4" name="Picture 3">
            <a:extLst>
              <a:ext uri="{FF2B5EF4-FFF2-40B4-BE49-F238E27FC236}">
                <a16:creationId xmlns:a16="http://schemas.microsoft.com/office/drawing/2014/main" id="{2DFE3F19-FC09-F00A-080C-7B739FB14E93}"/>
              </a:ext>
            </a:extLst>
          </p:cNvPr>
          <p:cNvPicPr>
            <a:picLocks noChangeAspect="1"/>
          </p:cNvPicPr>
          <p:nvPr/>
        </p:nvPicPr>
        <p:blipFill>
          <a:blip r:embed="rId3"/>
          <a:stretch>
            <a:fillRect/>
          </a:stretch>
        </p:blipFill>
        <p:spPr>
          <a:xfrm>
            <a:off x="1306415" y="1141220"/>
            <a:ext cx="9460645" cy="5321143"/>
          </a:xfrm>
          <a:prstGeom prst="rect">
            <a:avLst/>
          </a:prstGeom>
        </p:spPr>
      </p:pic>
      <p:sp>
        <p:nvSpPr>
          <p:cNvPr id="7" name="Oval 6">
            <a:extLst>
              <a:ext uri="{FF2B5EF4-FFF2-40B4-BE49-F238E27FC236}">
                <a16:creationId xmlns:a16="http://schemas.microsoft.com/office/drawing/2014/main" id="{AFFD21F7-AE66-A7FD-04B2-AB56837A1563}"/>
              </a:ext>
            </a:extLst>
          </p:cNvPr>
          <p:cNvSpPr/>
          <p:nvPr/>
        </p:nvSpPr>
        <p:spPr>
          <a:xfrm>
            <a:off x="9128760" y="5876817"/>
            <a:ext cx="1516380" cy="7010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D54F496B-047F-17FB-1F1C-08EB91B47291}"/>
              </a:ext>
            </a:extLst>
          </p:cNvPr>
          <p:cNvSpPr>
            <a:spLocks noGrp="1"/>
          </p:cNvSpPr>
          <p:nvPr>
            <p:ph type="sldNum" sz="quarter" idx="12"/>
          </p:nvPr>
        </p:nvSpPr>
        <p:spPr/>
        <p:txBody>
          <a:bodyPr/>
          <a:lstStyle/>
          <a:p>
            <a:fld id="{49AEFC51-4A73-4E5D-BF07-4235BAD9A7B9}" type="slidenum">
              <a:rPr lang="fr-FR" smtClean="0"/>
              <a:pPr/>
              <a:t>109</a:t>
            </a:fld>
            <a:endParaRPr lang="fr-FR" dirty="0"/>
          </a:p>
        </p:txBody>
      </p:sp>
    </p:spTree>
    <p:extLst>
      <p:ext uri="{BB962C8B-B14F-4D97-AF65-F5344CB8AC3E}">
        <p14:creationId xmlns:p14="http://schemas.microsoft.com/office/powerpoint/2010/main" val="40713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FE43E-32C0-3964-6F51-28A4E5FE7718}"/>
              </a:ext>
            </a:extLst>
          </p:cNvPr>
          <p:cNvSpPr>
            <a:spLocks noGrp="1"/>
          </p:cNvSpPr>
          <p:nvPr>
            <p:ph type="ctrTitle"/>
          </p:nvPr>
        </p:nvSpPr>
        <p:spPr>
          <a:xfrm>
            <a:off x="1200150" y="1861503"/>
            <a:ext cx="9791700" cy="2387600"/>
          </a:xfrm>
        </p:spPr>
        <p:txBody>
          <a:bodyPr/>
          <a:lstStyle/>
          <a:p>
            <a:r>
              <a:rPr lang="fr-FR" sz="6000" dirty="0"/>
              <a:t>2) Aperçu statistique du Luxembourg et de ses voisins</a:t>
            </a:r>
            <a:endParaRPr lang="fr-FR" dirty="0"/>
          </a:p>
        </p:txBody>
      </p:sp>
      <p:sp>
        <p:nvSpPr>
          <p:cNvPr id="5" name="Slide Number Placeholder 4">
            <a:extLst>
              <a:ext uri="{FF2B5EF4-FFF2-40B4-BE49-F238E27FC236}">
                <a16:creationId xmlns:a16="http://schemas.microsoft.com/office/drawing/2014/main" id="{E13DEB74-1428-F0F1-8567-776A99D04F51}"/>
              </a:ext>
            </a:extLst>
          </p:cNvPr>
          <p:cNvSpPr>
            <a:spLocks noGrp="1"/>
          </p:cNvSpPr>
          <p:nvPr>
            <p:ph type="sldNum" sz="quarter" idx="12"/>
          </p:nvPr>
        </p:nvSpPr>
        <p:spPr/>
        <p:txBody>
          <a:bodyPr/>
          <a:lstStyle/>
          <a:p>
            <a:fld id="{49AEFC51-4A73-4E5D-BF07-4235BAD9A7B9}" type="slidenum">
              <a:rPr lang="fr-FR" smtClean="0"/>
              <a:pPr/>
              <a:t>11</a:t>
            </a:fld>
            <a:endParaRPr lang="fr-FR" dirty="0"/>
          </a:p>
        </p:txBody>
      </p:sp>
    </p:spTree>
    <p:extLst>
      <p:ext uri="{BB962C8B-B14F-4D97-AF65-F5344CB8AC3E}">
        <p14:creationId xmlns:p14="http://schemas.microsoft.com/office/powerpoint/2010/main" val="40438834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737A22-5B64-133C-91DD-762C18D04624}"/>
              </a:ext>
            </a:extLst>
          </p:cNvPr>
          <p:cNvPicPr>
            <a:picLocks noChangeAspect="1"/>
          </p:cNvPicPr>
          <p:nvPr/>
        </p:nvPicPr>
        <p:blipFill>
          <a:blip r:embed="rId3"/>
          <a:stretch>
            <a:fillRect/>
          </a:stretch>
        </p:blipFill>
        <p:spPr>
          <a:xfrm>
            <a:off x="1184442" y="955992"/>
            <a:ext cx="9460698" cy="5508170"/>
          </a:xfrm>
          <a:prstGeom prst="rect">
            <a:avLst/>
          </a:prstGeom>
        </p:spPr>
      </p:pic>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LU" sz="2400" dirty="0"/>
              <a:t>Oubli de la transmission de la démarche</a:t>
            </a:r>
            <a:endParaRPr lang="fr-FR" sz="2400" dirty="0"/>
          </a:p>
        </p:txBody>
      </p:sp>
      <p:sp>
        <p:nvSpPr>
          <p:cNvPr id="7" name="Oval 6">
            <a:extLst>
              <a:ext uri="{FF2B5EF4-FFF2-40B4-BE49-F238E27FC236}">
                <a16:creationId xmlns:a16="http://schemas.microsoft.com/office/drawing/2014/main" id="{AFFD21F7-AE66-A7FD-04B2-AB56837A1563}"/>
              </a:ext>
            </a:extLst>
          </p:cNvPr>
          <p:cNvSpPr/>
          <p:nvPr/>
        </p:nvSpPr>
        <p:spPr>
          <a:xfrm>
            <a:off x="8503920" y="3557677"/>
            <a:ext cx="1516380" cy="7010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4DB437ED-C78B-A469-B655-2A5C0BF0D50E}"/>
              </a:ext>
            </a:extLst>
          </p:cNvPr>
          <p:cNvSpPr>
            <a:spLocks noGrp="1"/>
          </p:cNvSpPr>
          <p:nvPr>
            <p:ph type="sldNum" sz="quarter" idx="12"/>
          </p:nvPr>
        </p:nvSpPr>
        <p:spPr/>
        <p:txBody>
          <a:bodyPr/>
          <a:lstStyle/>
          <a:p>
            <a:fld id="{49AEFC51-4A73-4E5D-BF07-4235BAD9A7B9}" type="slidenum">
              <a:rPr lang="fr-FR" smtClean="0"/>
              <a:pPr/>
              <a:t>110</a:t>
            </a:fld>
            <a:endParaRPr lang="fr-FR" dirty="0"/>
          </a:p>
        </p:txBody>
      </p:sp>
    </p:spTree>
    <p:extLst>
      <p:ext uri="{BB962C8B-B14F-4D97-AF65-F5344CB8AC3E}">
        <p14:creationId xmlns:p14="http://schemas.microsoft.com/office/powerpoint/2010/main" val="18019331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9CB45-1994-DCFC-4E4E-4D6ED42D3634}"/>
              </a:ext>
            </a:extLst>
          </p:cNvPr>
          <p:cNvPicPr>
            <a:picLocks noChangeAspect="1"/>
          </p:cNvPicPr>
          <p:nvPr/>
        </p:nvPicPr>
        <p:blipFill>
          <a:blip r:embed="rId2"/>
          <a:stretch>
            <a:fillRect/>
          </a:stretch>
        </p:blipFill>
        <p:spPr>
          <a:xfrm>
            <a:off x="982514" y="928279"/>
            <a:ext cx="9502606" cy="5518511"/>
          </a:xfrm>
          <a:prstGeom prst="rect">
            <a:avLst/>
          </a:prstGeom>
        </p:spPr>
      </p:pic>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LU" sz="2400" dirty="0"/>
              <a:t>Oubli de la transmission de la démarche</a:t>
            </a:r>
            <a:endParaRPr lang="fr-FR" sz="2400" dirty="0"/>
          </a:p>
        </p:txBody>
      </p:sp>
      <p:sp>
        <p:nvSpPr>
          <p:cNvPr id="7" name="Oval 6">
            <a:extLst>
              <a:ext uri="{FF2B5EF4-FFF2-40B4-BE49-F238E27FC236}">
                <a16:creationId xmlns:a16="http://schemas.microsoft.com/office/drawing/2014/main" id="{AFFD21F7-AE66-A7FD-04B2-AB56837A1563}"/>
              </a:ext>
            </a:extLst>
          </p:cNvPr>
          <p:cNvSpPr/>
          <p:nvPr/>
        </p:nvSpPr>
        <p:spPr>
          <a:xfrm>
            <a:off x="6423660" y="3429000"/>
            <a:ext cx="1516380" cy="7010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CE553777-DA21-62A0-936C-10865520572D}"/>
              </a:ext>
            </a:extLst>
          </p:cNvPr>
          <p:cNvSpPr>
            <a:spLocks noGrp="1"/>
          </p:cNvSpPr>
          <p:nvPr>
            <p:ph type="sldNum" sz="quarter" idx="12"/>
          </p:nvPr>
        </p:nvSpPr>
        <p:spPr/>
        <p:txBody>
          <a:bodyPr/>
          <a:lstStyle/>
          <a:p>
            <a:fld id="{49AEFC51-4A73-4E5D-BF07-4235BAD9A7B9}" type="slidenum">
              <a:rPr lang="fr-FR" smtClean="0"/>
              <a:pPr/>
              <a:t>111</a:t>
            </a:fld>
            <a:endParaRPr lang="fr-FR" dirty="0"/>
          </a:p>
        </p:txBody>
      </p:sp>
    </p:spTree>
    <p:extLst>
      <p:ext uri="{BB962C8B-B14F-4D97-AF65-F5344CB8AC3E}">
        <p14:creationId xmlns:p14="http://schemas.microsoft.com/office/powerpoint/2010/main" val="34892580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04CF42-6F2A-20A5-334F-1D13812BEE15}"/>
              </a:ext>
            </a:extLst>
          </p:cNvPr>
          <p:cNvPicPr>
            <a:picLocks noChangeAspect="1"/>
          </p:cNvPicPr>
          <p:nvPr/>
        </p:nvPicPr>
        <p:blipFill>
          <a:blip r:embed="rId2"/>
          <a:stretch>
            <a:fillRect/>
          </a:stretch>
        </p:blipFill>
        <p:spPr>
          <a:xfrm>
            <a:off x="986787" y="905938"/>
            <a:ext cx="9681676" cy="5563709"/>
          </a:xfrm>
          <a:prstGeom prst="rect">
            <a:avLst/>
          </a:prstGeom>
        </p:spPr>
      </p:pic>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LU" sz="2400" dirty="0"/>
              <a:t>Oubli de la transmission de la démarche</a:t>
            </a:r>
            <a:endParaRPr lang="fr-FR" sz="2400" dirty="0"/>
          </a:p>
        </p:txBody>
      </p:sp>
      <p:sp>
        <p:nvSpPr>
          <p:cNvPr id="7" name="Oval 6">
            <a:extLst>
              <a:ext uri="{FF2B5EF4-FFF2-40B4-BE49-F238E27FC236}">
                <a16:creationId xmlns:a16="http://schemas.microsoft.com/office/drawing/2014/main" id="{AFFD21F7-AE66-A7FD-04B2-AB56837A1563}"/>
              </a:ext>
            </a:extLst>
          </p:cNvPr>
          <p:cNvSpPr/>
          <p:nvPr/>
        </p:nvSpPr>
        <p:spPr>
          <a:xfrm>
            <a:off x="1386377" y="3543300"/>
            <a:ext cx="1013923" cy="69518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434F6AA4-0CB1-31B1-9710-C11718E9B280}"/>
              </a:ext>
            </a:extLst>
          </p:cNvPr>
          <p:cNvSpPr>
            <a:spLocks noGrp="1"/>
          </p:cNvSpPr>
          <p:nvPr>
            <p:ph type="sldNum" sz="quarter" idx="12"/>
          </p:nvPr>
        </p:nvSpPr>
        <p:spPr/>
        <p:txBody>
          <a:bodyPr/>
          <a:lstStyle/>
          <a:p>
            <a:fld id="{49AEFC51-4A73-4E5D-BF07-4235BAD9A7B9}" type="slidenum">
              <a:rPr lang="fr-FR" smtClean="0"/>
              <a:pPr/>
              <a:t>112</a:t>
            </a:fld>
            <a:endParaRPr lang="fr-FR" dirty="0"/>
          </a:p>
        </p:txBody>
      </p:sp>
    </p:spTree>
    <p:extLst>
      <p:ext uri="{BB962C8B-B14F-4D97-AF65-F5344CB8AC3E}">
        <p14:creationId xmlns:p14="http://schemas.microsoft.com/office/powerpoint/2010/main" val="988003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E3EA09-5B8D-8B01-19AD-1C7C9810F633}"/>
              </a:ext>
            </a:extLst>
          </p:cNvPr>
          <p:cNvPicPr>
            <a:picLocks noChangeAspect="1"/>
          </p:cNvPicPr>
          <p:nvPr/>
        </p:nvPicPr>
        <p:blipFill>
          <a:blip r:embed="rId2"/>
          <a:stretch>
            <a:fillRect/>
          </a:stretch>
        </p:blipFill>
        <p:spPr>
          <a:xfrm>
            <a:off x="1180637" y="902683"/>
            <a:ext cx="8878159" cy="5498117"/>
          </a:xfrm>
          <a:prstGeom prst="rect">
            <a:avLst/>
          </a:prstGeom>
        </p:spPr>
      </p:pic>
      <p:sp>
        <p:nvSpPr>
          <p:cNvPr id="2" name="Title 1">
            <a:extLst>
              <a:ext uri="{FF2B5EF4-FFF2-40B4-BE49-F238E27FC236}">
                <a16:creationId xmlns:a16="http://schemas.microsoft.com/office/drawing/2014/main" id="{4040FE0E-5657-0E85-C005-01FEC5CBFBCF}"/>
              </a:ext>
            </a:extLst>
          </p:cNvPr>
          <p:cNvSpPr>
            <a:spLocks noGrp="1"/>
          </p:cNvSpPr>
          <p:nvPr>
            <p:ph type="title"/>
          </p:nvPr>
        </p:nvSpPr>
        <p:spPr/>
        <p:txBody>
          <a:bodyPr/>
          <a:lstStyle/>
          <a:p>
            <a:r>
              <a:rPr lang="fr-LU" sz="2400" dirty="0"/>
              <a:t>Oubli de la transmission de la démarche</a:t>
            </a:r>
            <a:endParaRPr lang="fr-FR" sz="2400" dirty="0"/>
          </a:p>
        </p:txBody>
      </p:sp>
      <p:sp>
        <p:nvSpPr>
          <p:cNvPr id="7" name="Oval 6">
            <a:extLst>
              <a:ext uri="{FF2B5EF4-FFF2-40B4-BE49-F238E27FC236}">
                <a16:creationId xmlns:a16="http://schemas.microsoft.com/office/drawing/2014/main" id="{AFFD21F7-AE66-A7FD-04B2-AB56837A1563}"/>
              </a:ext>
            </a:extLst>
          </p:cNvPr>
          <p:cNvSpPr/>
          <p:nvPr/>
        </p:nvSpPr>
        <p:spPr>
          <a:xfrm>
            <a:off x="1523537" y="2910840"/>
            <a:ext cx="1013923" cy="69518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7131FF9C-71F9-FF1B-1944-C9D7611F959A}"/>
              </a:ext>
            </a:extLst>
          </p:cNvPr>
          <p:cNvSpPr/>
          <p:nvPr/>
        </p:nvSpPr>
        <p:spPr>
          <a:xfrm>
            <a:off x="8747297" y="5850847"/>
            <a:ext cx="1493983" cy="73283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58678B65-C8BF-B013-2463-6D3E38FD138C}"/>
              </a:ext>
            </a:extLst>
          </p:cNvPr>
          <p:cNvSpPr>
            <a:spLocks noGrp="1"/>
          </p:cNvSpPr>
          <p:nvPr>
            <p:ph type="sldNum" sz="quarter" idx="12"/>
          </p:nvPr>
        </p:nvSpPr>
        <p:spPr/>
        <p:txBody>
          <a:bodyPr/>
          <a:lstStyle/>
          <a:p>
            <a:fld id="{49AEFC51-4A73-4E5D-BF07-4235BAD9A7B9}" type="slidenum">
              <a:rPr lang="fr-FR" smtClean="0"/>
              <a:pPr/>
              <a:t>113</a:t>
            </a:fld>
            <a:endParaRPr lang="fr-FR" dirty="0"/>
          </a:p>
        </p:txBody>
      </p:sp>
    </p:spTree>
    <p:extLst>
      <p:ext uri="{BB962C8B-B14F-4D97-AF65-F5344CB8AC3E}">
        <p14:creationId xmlns:p14="http://schemas.microsoft.com/office/powerpoint/2010/main" val="1782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E0E-5657-0E85-C005-01FEC5CBFBCF}"/>
              </a:ext>
            </a:extLst>
          </p:cNvPr>
          <p:cNvSpPr>
            <a:spLocks noGrp="1"/>
          </p:cNvSpPr>
          <p:nvPr>
            <p:ph type="ctrTitle"/>
          </p:nvPr>
        </p:nvSpPr>
        <p:spPr>
          <a:xfrm>
            <a:off x="1524000" y="2235200"/>
            <a:ext cx="9144000" cy="2387600"/>
          </a:xfrm>
        </p:spPr>
        <p:txBody>
          <a:bodyPr/>
          <a:lstStyle/>
          <a:p>
            <a:r>
              <a:rPr lang="fr-FR" dirty="0"/>
              <a:t>Remplissage du signalétique du déclarant non automatique</a:t>
            </a:r>
          </a:p>
        </p:txBody>
      </p:sp>
      <p:sp>
        <p:nvSpPr>
          <p:cNvPr id="5" name="Slide Number Placeholder 4">
            <a:extLst>
              <a:ext uri="{FF2B5EF4-FFF2-40B4-BE49-F238E27FC236}">
                <a16:creationId xmlns:a16="http://schemas.microsoft.com/office/drawing/2014/main" id="{3F26574F-5A5A-C100-2AE1-61260EE18D9D}"/>
              </a:ext>
            </a:extLst>
          </p:cNvPr>
          <p:cNvSpPr>
            <a:spLocks noGrp="1"/>
          </p:cNvSpPr>
          <p:nvPr>
            <p:ph type="sldNum" sz="quarter" idx="12"/>
          </p:nvPr>
        </p:nvSpPr>
        <p:spPr/>
        <p:txBody>
          <a:bodyPr/>
          <a:lstStyle/>
          <a:p>
            <a:fld id="{49AEFC51-4A73-4E5D-BF07-4235BAD9A7B9}" type="slidenum">
              <a:rPr lang="fr-FR" smtClean="0"/>
              <a:pPr/>
              <a:t>114</a:t>
            </a:fld>
            <a:endParaRPr lang="fr-FR" dirty="0"/>
          </a:p>
        </p:txBody>
      </p:sp>
    </p:spTree>
    <p:extLst>
      <p:ext uri="{BB962C8B-B14F-4D97-AF65-F5344CB8AC3E}">
        <p14:creationId xmlns:p14="http://schemas.microsoft.com/office/powerpoint/2010/main" val="28797977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FA30-631A-8E97-8E06-1B55D326EFFC}"/>
              </a:ext>
            </a:extLst>
          </p:cNvPr>
          <p:cNvSpPr>
            <a:spLocks noGrp="1"/>
          </p:cNvSpPr>
          <p:nvPr>
            <p:ph type="title"/>
          </p:nvPr>
        </p:nvSpPr>
        <p:spPr/>
        <p:txBody>
          <a:bodyPr/>
          <a:lstStyle/>
          <a:p>
            <a:endParaRPr lang="fr-FR"/>
          </a:p>
        </p:txBody>
      </p:sp>
      <p:sp>
        <p:nvSpPr>
          <p:cNvPr id="7" name="Content Placeholder 6">
            <a:extLst>
              <a:ext uri="{FF2B5EF4-FFF2-40B4-BE49-F238E27FC236}">
                <a16:creationId xmlns:a16="http://schemas.microsoft.com/office/drawing/2014/main" id="{9EFE9923-A723-8545-D184-96D980A467CC}"/>
              </a:ext>
            </a:extLst>
          </p:cNvPr>
          <p:cNvSpPr>
            <a:spLocks noGrp="1"/>
          </p:cNvSpPr>
          <p:nvPr>
            <p:ph idx="1"/>
          </p:nvPr>
        </p:nvSpPr>
        <p:spPr/>
        <p:txBody>
          <a:bodyPr/>
          <a:lstStyle/>
          <a:p>
            <a:endParaRPr lang="fr-FR"/>
          </a:p>
        </p:txBody>
      </p:sp>
      <p:pic>
        <p:nvPicPr>
          <p:cNvPr id="9" name="Picture 8">
            <a:extLst>
              <a:ext uri="{FF2B5EF4-FFF2-40B4-BE49-F238E27FC236}">
                <a16:creationId xmlns:a16="http://schemas.microsoft.com/office/drawing/2014/main" id="{A6C3309B-C64E-6DB8-3680-F04B327FBAEC}"/>
              </a:ext>
            </a:extLst>
          </p:cNvPr>
          <p:cNvPicPr>
            <a:picLocks noChangeAspect="1"/>
          </p:cNvPicPr>
          <p:nvPr/>
        </p:nvPicPr>
        <p:blipFill>
          <a:blip r:embed="rId2"/>
          <a:stretch>
            <a:fillRect/>
          </a:stretch>
        </p:blipFill>
        <p:spPr>
          <a:xfrm>
            <a:off x="113979" y="0"/>
            <a:ext cx="11964041" cy="6781800"/>
          </a:xfrm>
          <a:prstGeom prst="rect">
            <a:avLst/>
          </a:prstGeom>
        </p:spPr>
      </p:pic>
      <p:sp>
        <p:nvSpPr>
          <p:cNvPr id="3" name="Slide Number Placeholder 2">
            <a:extLst>
              <a:ext uri="{FF2B5EF4-FFF2-40B4-BE49-F238E27FC236}">
                <a16:creationId xmlns:a16="http://schemas.microsoft.com/office/drawing/2014/main" id="{E8EAB50D-6526-887D-EAEE-1FAE24642699}"/>
              </a:ext>
            </a:extLst>
          </p:cNvPr>
          <p:cNvSpPr>
            <a:spLocks noGrp="1"/>
          </p:cNvSpPr>
          <p:nvPr>
            <p:ph type="sldNum" sz="quarter" idx="12"/>
          </p:nvPr>
        </p:nvSpPr>
        <p:spPr/>
        <p:txBody>
          <a:bodyPr/>
          <a:lstStyle/>
          <a:p>
            <a:fld id="{49AEFC51-4A73-4E5D-BF07-4235BAD9A7B9}" type="slidenum">
              <a:rPr lang="fr-FR" smtClean="0"/>
              <a:pPr/>
              <a:t>115</a:t>
            </a:fld>
            <a:endParaRPr lang="fr-FR" dirty="0"/>
          </a:p>
        </p:txBody>
      </p:sp>
    </p:spTree>
    <p:extLst>
      <p:ext uri="{BB962C8B-B14F-4D97-AF65-F5344CB8AC3E}">
        <p14:creationId xmlns:p14="http://schemas.microsoft.com/office/powerpoint/2010/main" val="35682105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1FB6F-43E5-92B9-767A-9B6BB710C31E}"/>
              </a:ext>
            </a:extLst>
          </p:cNvPr>
          <p:cNvPicPr>
            <a:picLocks noChangeAspect="1"/>
          </p:cNvPicPr>
          <p:nvPr/>
        </p:nvPicPr>
        <p:blipFill>
          <a:blip r:embed="rId2"/>
          <a:stretch>
            <a:fillRect/>
          </a:stretch>
        </p:blipFill>
        <p:spPr>
          <a:xfrm>
            <a:off x="509563" y="106680"/>
            <a:ext cx="10442166" cy="6598920"/>
          </a:xfrm>
          <a:prstGeom prst="rect">
            <a:avLst/>
          </a:prstGeom>
        </p:spPr>
      </p:pic>
      <p:sp>
        <p:nvSpPr>
          <p:cNvPr id="5" name="Oval 4">
            <a:extLst>
              <a:ext uri="{FF2B5EF4-FFF2-40B4-BE49-F238E27FC236}">
                <a16:creationId xmlns:a16="http://schemas.microsoft.com/office/drawing/2014/main" id="{D130446F-AC89-DF2C-45C8-6F722DFA96BA}"/>
              </a:ext>
            </a:extLst>
          </p:cNvPr>
          <p:cNvSpPr/>
          <p:nvPr/>
        </p:nvSpPr>
        <p:spPr>
          <a:xfrm>
            <a:off x="9937806" y="4259580"/>
            <a:ext cx="1013923" cy="69518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EE772700-A45B-7400-E4F4-F4A09E78B006}"/>
              </a:ext>
            </a:extLst>
          </p:cNvPr>
          <p:cNvSpPr/>
          <p:nvPr/>
        </p:nvSpPr>
        <p:spPr>
          <a:xfrm>
            <a:off x="9859817" y="2788920"/>
            <a:ext cx="1013923" cy="69518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a:extLst>
              <a:ext uri="{FF2B5EF4-FFF2-40B4-BE49-F238E27FC236}">
                <a16:creationId xmlns:a16="http://schemas.microsoft.com/office/drawing/2014/main" id="{653472B6-1B90-F6A4-71A2-3901213C3D7C}"/>
              </a:ext>
            </a:extLst>
          </p:cNvPr>
          <p:cNvSpPr>
            <a:spLocks noGrp="1"/>
          </p:cNvSpPr>
          <p:nvPr>
            <p:ph type="sldNum" sz="quarter" idx="12"/>
          </p:nvPr>
        </p:nvSpPr>
        <p:spPr/>
        <p:txBody>
          <a:bodyPr/>
          <a:lstStyle/>
          <a:p>
            <a:fld id="{49AEFC51-4A73-4E5D-BF07-4235BAD9A7B9}" type="slidenum">
              <a:rPr lang="fr-FR" smtClean="0"/>
              <a:pPr/>
              <a:t>116</a:t>
            </a:fld>
            <a:endParaRPr lang="fr-FR" dirty="0"/>
          </a:p>
        </p:txBody>
      </p:sp>
    </p:spTree>
    <p:extLst>
      <p:ext uri="{BB962C8B-B14F-4D97-AF65-F5344CB8AC3E}">
        <p14:creationId xmlns:p14="http://schemas.microsoft.com/office/powerpoint/2010/main" val="118673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470A3-4DDF-561F-A9CC-61D24F877D0D}"/>
              </a:ext>
            </a:extLst>
          </p:cNvPr>
          <p:cNvSpPr>
            <a:spLocks noGrp="1"/>
          </p:cNvSpPr>
          <p:nvPr>
            <p:ph type="ctrTitle"/>
          </p:nvPr>
        </p:nvSpPr>
        <p:spPr/>
        <p:txBody>
          <a:bodyPr/>
          <a:lstStyle/>
          <a:p>
            <a:r>
              <a:rPr lang="fr-FR" dirty="0"/>
              <a:t>13) Résumé et autres</a:t>
            </a:r>
          </a:p>
        </p:txBody>
      </p:sp>
      <p:sp>
        <p:nvSpPr>
          <p:cNvPr id="4" name="Slide Number Placeholder 3">
            <a:extLst>
              <a:ext uri="{FF2B5EF4-FFF2-40B4-BE49-F238E27FC236}">
                <a16:creationId xmlns:a16="http://schemas.microsoft.com/office/drawing/2014/main" id="{FDA9A18B-82B6-310B-ADFF-93356071C4FB}"/>
              </a:ext>
            </a:extLst>
          </p:cNvPr>
          <p:cNvSpPr>
            <a:spLocks noGrp="1"/>
          </p:cNvSpPr>
          <p:nvPr>
            <p:ph type="sldNum" sz="quarter" idx="12"/>
          </p:nvPr>
        </p:nvSpPr>
        <p:spPr/>
        <p:txBody>
          <a:bodyPr/>
          <a:lstStyle/>
          <a:p>
            <a:fld id="{49AEFC51-4A73-4E5D-BF07-4235BAD9A7B9}" type="slidenum">
              <a:rPr lang="fr-FR" smtClean="0"/>
              <a:pPr/>
              <a:t>117</a:t>
            </a:fld>
            <a:endParaRPr lang="fr-FR" dirty="0"/>
          </a:p>
        </p:txBody>
      </p:sp>
    </p:spTree>
    <p:extLst>
      <p:ext uri="{BB962C8B-B14F-4D97-AF65-F5344CB8AC3E}">
        <p14:creationId xmlns:p14="http://schemas.microsoft.com/office/powerpoint/2010/main" val="42770935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716B-BE8C-2844-9799-A1AB63E0B42D}"/>
              </a:ext>
            </a:extLst>
          </p:cNvPr>
          <p:cNvSpPr>
            <a:spLocks noGrp="1"/>
          </p:cNvSpPr>
          <p:nvPr>
            <p:ph type="title"/>
          </p:nvPr>
        </p:nvSpPr>
        <p:spPr/>
        <p:txBody>
          <a:bodyPr/>
          <a:lstStyle/>
          <a:p>
            <a:r>
              <a:rPr lang="fr-FR" dirty="0"/>
              <a:t>Les changements quant à la démarche</a:t>
            </a:r>
          </a:p>
        </p:txBody>
      </p:sp>
      <p:sp>
        <p:nvSpPr>
          <p:cNvPr id="3" name="Content Placeholder 2">
            <a:extLst>
              <a:ext uri="{FF2B5EF4-FFF2-40B4-BE49-F238E27FC236}">
                <a16:creationId xmlns:a16="http://schemas.microsoft.com/office/drawing/2014/main" id="{C30FB2FE-6CD4-6AE2-DC98-35502DA31282}"/>
              </a:ext>
            </a:extLst>
          </p:cNvPr>
          <p:cNvSpPr>
            <a:spLocks noGrp="1"/>
          </p:cNvSpPr>
          <p:nvPr>
            <p:ph idx="1"/>
          </p:nvPr>
        </p:nvSpPr>
        <p:spPr/>
        <p:txBody>
          <a:bodyPr/>
          <a:lstStyle/>
          <a:p>
            <a:r>
              <a:rPr lang="fr-FR" sz="2800" dirty="0"/>
              <a:t>Nom de la démarche: « </a:t>
            </a:r>
            <a:r>
              <a:rPr lang="fr-FR" sz="2800" dirty="0">
                <a:sym typeface="Wingdings" panose="05000000000000000000" pitchFamily="2" charset="2"/>
              </a:rPr>
              <a:t>administration des médicaments aux animaux »</a:t>
            </a:r>
            <a:endParaRPr lang="fr-FR" sz="2800" dirty="0"/>
          </a:p>
          <a:p>
            <a:r>
              <a:rPr lang="fr-FR" sz="2800" dirty="0"/>
              <a:t>Aperçu en général</a:t>
            </a:r>
          </a:p>
          <a:p>
            <a:r>
              <a:rPr lang="fr-FR" sz="2800" dirty="0"/>
              <a:t>Acceptation du RGPD</a:t>
            </a:r>
          </a:p>
          <a:p>
            <a:r>
              <a:rPr lang="fr-FR" sz="2800" dirty="0"/>
              <a:t>Certification individuelle de chaque vétérinaire via un </a:t>
            </a:r>
            <a:r>
              <a:rPr lang="fr-FR" sz="2800" dirty="0" err="1"/>
              <a:t>Token</a:t>
            </a:r>
            <a:endParaRPr lang="fr-FR" sz="2800" dirty="0"/>
          </a:p>
          <a:p>
            <a:r>
              <a:rPr lang="fr-FR" sz="2800" dirty="0"/>
              <a:t>Possibilité d’un mandat</a:t>
            </a:r>
          </a:p>
          <a:p>
            <a:r>
              <a:rPr lang="fr-FR" sz="2800" dirty="0"/>
              <a:t>Espèces supplémentaires</a:t>
            </a:r>
          </a:p>
          <a:p>
            <a:r>
              <a:rPr lang="fr-FR" sz="2800" dirty="0"/>
              <a:t>Possibilité d’introduire une fraction dans le champ « proportion utilisée »</a:t>
            </a:r>
          </a:p>
          <a:p>
            <a:r>
              <a:rPr lang="fr-FR" sz="2800" dirty="0"/>
              <a:t>Connexion à l’UPD: recherche par 4 lettres du nom commercial</a:t>
            </a:r>
          </a:p>
        </p:txBody>
      </p:sp>
      <p:sp>
        <p:nvSpPr>
          <p:cNvPr id="4" name="Slide Number Placeholder 3">
            <a:extLst>
              <a:ext uri="{FF2B5EF4-FFF2-40B4-BE49-F238E27FC236}">
                <a16:creationId xmlns:a16="http://schemas.microsoft.com/office/drawing/2014/main" id="{5786F682-B9BC-F3BA-7CAF-7B43FDE5EDB3}"/>
              </a:ext>
            </a:extLst>
          </p:cNvPr>
          <p:cNvSpPr>
            <a:spLocks noGrp="1"/>
          </p:cNvSpPr>
          <p:nvPr>
            <p:ph type="sldNum" sz="quarter" idx="12"/>
          </p:nvPr>
        </p:nvSpPr>
        <p:spPr/>
        <p:txBody>
          <a:bodyPr/>
          <a:lstStyle/>
          <a:p>
            <a:fld id="{49AEFC51-4A73-4E5D-BF07-4235BAD9A7B9}" type="slidenum">
              <a:rPr lang="fr-FR" smtClean="0"/>
              <a:pPr/>
              <a:t>118</a:t>
            </a:fld>
            <a:endParaRPr lang="fr-FR" dirty="0"/>
          </a:p>
        </p:txBody>
      </p:sp>
    </p:spTree>
    <p:extLst>
      <p:ext uri="{BB962C8B-B14F-4D97-AF65-F5344CB8AC3E}">
        <p14:creationId xmlns:p14="http://schemas.microsoft.com/office/powerpoint/2010/main" val="15209701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9839-385E-105C-F1C2-88D95DF58998}"/>
              </a:ext>
            </a:extLst>
          </p:cNvPr>
          <p:cNvSpPr>
            <a:spLocks noGrp="1"/>
          </p:cNvSpPr>
          <p:nvPr>
            <p:ph type="title"/>
          </p:nvPr>
        </p:nvSpPr>
        <p:spPr/>
        <p:txBody>
          <a:bodyPr/>
          <a:lstStyle/>
          <a:p>
            <a:r>
              <a:rPr lang="fr-FR" dirty="0"/>
              <a:t>Limitation importante</a:t>
            </a:r>
          </a:p>
        </p:txBody>
      </p:sp>
      <p:sp>
        <p:nvSpPr>
          <p:cNvPr id="3" name="Content Placeholder 2">
            <a:extLst>
              <a:ext uri="{FF2B5EF4-FFF2-40B4-BE49-F238E27FC236}">
                <a16:creationId xmlns:a16="http://schemas.microsoft.com/office/drawing/2014/main" id="{B7C9FA23-4204-1286-FA54-FCEAFE8516AF}"/>
              </a:ext>
            </a:extLst>
          </p:cNvPr>
          <p:cNvSpPr>
            <a:spLocks noGrp="1"/>
          </p:cNvSpPr>
          <p:nvPr>
            <p:ph idx="1"/>
          </p:nvPr>
        </p:nvSpPr>
        <p:spPr>
          <a:xfrm>
            <a:off x="632883" y="1424453"/>
            <a:ext cx="10972800" cy="3867818"/>
          </a:xfrm>
        </p:spPr>
        <p:txBody>
          <a:bodyPr/>
          <a:lstStyle/>
          <a:p>
            <a:pPr marL="0" indent="0" algn="ctr">
              <a:buNone/>
            </a:pPr>
            <a:r>
              <a:rPr lang="fr-FR" sz="4400" dirty="0">
                <a:solidFill>
                  <a:srgbClr val="FF0000"/>
                </a:solidFill>
              </a:rPr>
              <a:t>La démarche actuelle ne sera pas accessible de février 2026 jusqu’en avril 2026! </a:t>
            </a:r>
          </a:p>
        </p:txBody>
      </p:sp>
      <p:sp>
        <p:nvSpPr>
          <p:cNvPr id="4" name="Slide Number Placeholder 3">
            <a:extLst>
              <a:ext uri="{FF2B5EF4-FFF2-40B4-BE49-F238E27FC236}">
                <a16:creationId xmlns:a16="http://schemas.microsoft.com/office/drawing/2014/main" id="{C344467E-6173-0995-E74F-BF3A6BC2F602}"/>
              </a:ext>
            </a:extLst>
          </p:cNvPr>
          <p:cNvSpPr>
            <a:spLocks noGrp="1"/>
          </p:cNvSpPr>
          <p:nvPr>
            <p:ph type="sldNum" sz="quarter" idx="12"/>
          </p:nvPr>
        </p:nvSpPr>
        <p:spPr/>
        <p:txBody>
          <a:bodyPr/>
          <a:lstStyle/>
          <a:p>
            <a:fld id="{49AEFC51-4A73-4E5D-BF07-4235BAD9A7B9}" type="slidenum">
              <a:rPr lang="fr-FR" smtClean="0"/>
              <a:pPr/>
              <a:t>119</a:t>
            </a:fld>
            <a:endParaRPr lang="fr-FR" dirty="0"/>
          </a:p>
        </p:txBody>
      </p:sp>
      <p:sp>
        <p:nvSpPr>
          <p:cNvPr id="5" name="Subtitle 5">
            <a:extLst>
              <a:ext uri="{FF2B5EF4-FFF2-40B4-BE49-F238E27FC236}">
                <a16:creationId xmlns:a16="http://schemas.microsoft.com/office/drawing/2014/main" id="{01C9DBB6-19AE-C8EB-C966-BB0643D6F6C6}"/>
              </a:ext>
            </a:extLst>
          </p:cNvPr>
          <p:cNvSpPr txBox="1">
            <a:spLocks/>
          </p:cNvSpPr>
          <p:nvPr/>
        </p:nvSpPr>
        <p:spPr bwMode="auto">
          <a:xfrm>
            <a:off x="609600" y="3837214"/>
            <a:ext cx="10972800" cy="603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LU" kern="0" dirty="0"/>
              <a:t>jusqu’au 01.02.2026 : 	saisie des données d’utilisation 2025 </a:t>
            </a:r>
          </a:p>
        </p:txBody>
      </p:sp>
      <p:sp>
        <p:nvSpPr>
          <p:cNvPr id="9" name="Subtitle 5">
            <a:extLst>
              <a:ext uri="{FF2B5EF4-FFF2-40B4-BE49-F238E27FC236}">
                <a16:creationId xmlns:a16="http://schemas.microsoft.com/office/drawing/2014/main" id="{02D5DA75-4BCD-40D4-7773-72C14438D26A}"/>
              </a:ext>
            </a:extLst>
          </p:cNvPr>
          <p:cNvSpPr txBox="1">
            <a:spLocks/>
          </p:cNvSpPr>
          <p:nvPr/>
        </p:nvSpPr>
        <p:spPr bwMode="auto">
          <a:xfrm>
            <a:off x="594481" y="5548486"/>
            <a:ext cx="10972800" cy="6971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LU" kern="0" dirty="0"/>
              <a:t>2026 : 				saisie des données d’utilisation 2026</a:t>
            </a:r>
          </a:p>
          <a:p>
            <a:pPr marL="0" indent="0">
              <a:buNone/>
            </a:pPr>
            <a:endParaRPr lang="fr-FR" kern="0" dirty="0"/>
          </a:p>
        </p:txBody>
      </p:sp>
      <p:sp>
        <p:nvSpPr>
          <p:cNvPr id="10" name="Subtitle 5">
            <a:extLst>
              <a:ext uri="{FF2B5EF4-FFF2-40B4-BE49-F238E27FC236}">
                <a16:creationId xmlns:a16="http://schemas.microsoft.com/office/drawing/2014/main" id="{0149E6C7-BE9B-A550-F5BA-A11A6CFAE55C}"/>
              </a:ext>
            </a:extLst>
          </p:cNvPr>
          <p:cNvSpPr txBox="1">
            <a:spLocks/>
          </p:cNvSpPr>
          <p:nvPr/>
        </p:nvSpPr>
        <p:spPr bwMode="auto">
          <a:xfrm>
            <a:off x="609600" y="4977559"/>
            <a:ext cx="10972800" cy="56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LU" kern="0" dirty="0"/>
              <a:t>fin mars 2026: 		certification individuelle via le </a:t>
            </a:r>
            <a:r>
              <a:rPr lang="fr-LU" kern="0" dirty="0" err="1"/>
              <a:t>token</a:t>
            </a:r>
            <a:endParaRPr lang="fr-FR" kern="0" dirty="0"/>
          </a:p>
        </p:txBody>
      </p:sp>
      <p:sp>
        <p:nvSpPr>
          <p:cNvPr id="11" name="Subtitle 5">
            <a:extLst>
              <a:ext uri="{FF2B5EF4-FFF2-40B4-BE49-F238E27FC236}">
                <a16:creationId xmlns:a16="http://schemas.microsoft.com/office/drawing/2014/main" id="{86FE363C-57E5-D238-72AF-DC6F5ED2AABA}"/>
              </a:ext>
            </a:extLst>
          </p:cNvPr>
          <p:cNvSpPr txBox="1">
            <a:spLocks/>
          </p:cNvSpPr>
          <p:nvPr/>
        </p:nvSpPr>
        <p:spPr bwMode="auto">
          <a:xfrm>
            <a:off x="609600" y="4391241"/>
            <a:ext cx="10972800" cy="603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LU" kern="0" dirty="0"/>
              <a:t>février/ mars 2026: 		réception des </a:t>
            </a:r>
            <a:r>
              <a:rPr lang="fr-LU" kern="0" dirty="0" err="1"/>
              <a:t>tokens</a:t>
            </a:r>
            <a:r>
              <a:rPr lang="fr-LU" kern="0" dirty="0"/>
              <a:t> par voie postale</a:t>
            </a:r>
          </a:p>
        </p:txBody>
      </p:sp>
      <p:sp>
        <p:nvSpPr>
          <p:cNvPr id="12" name="Subtitle 5">
            <a:extLst>
              <a:ext uri="{FF2B5EF4-FFF2-40B4-BE49-F238E27FC236}">
                <a16:creationId xmlns:a16="http://schemas.microsoft.com/office/drawing/2014/main" id="{D53F9DA9-57A2-D6F8-1B55-A1F774AD3558}"/>
              </a:ext>
            </a:extLst>
          </p:cNvPr>
          <p:cNvSpPr txBox="1">
            <a:spLocks/>
          </p:cNvSpPr>
          <p:nvPr/>
        </p:nvSpPr>
        <p:spPr bwMode="auto">
          <a:xfrm>
            <a:off x="4335236" y="3250896"/>
            <a:ext cx="2073728" cy="603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0000"/>
              <a:buFont typeface="Wingdings" pitchFamily="2" charset="2"/>
              <a:buChar char="Ø"/>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Arial" pitchFamily="34" charset="0"/>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Font typeface="Calibri" pitchFamily="34" charset="0"/>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Font typeface="Calibri" pitchFamily="34" charset="0"/>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fr-LU" kern="0" dirty="0">
                <a:solidFill>
                  <a:srgbClr val="FF0000"/>
                </a:solidFill>
              </a:rPr>
              <a:t>Next </a:t>
            </a:r>
            <a:r>
              <a:rPr lang="fr-LU" kern="0" dirty="0" err="1">
                <a:solidFill>
                  <a:srgbClr val="FF0000"/>
                </a:solidFill>
              </a:rPr>
              <a:t>Steps</a:t>
            </a:r>
            <a:r>
              <a:rPr lang="fr-LU" kern="0" dirty="0">
                <a:solidFill>
                  <a:srgbClr val="FF0000"/>
                </a:solidFill>
              </a:rPr>
              <a:t>: </a:t>
            </a:r>
          </a:p>
        </p:txBody>
      </p:sp>
    </p:spTree>
    <p:extLst>
      <p:ext uri="{BB962C8B-B14F-4D97-AF65-F5344CB8AC3E}">
        <p14:creationId xmlns:p14="http://schemas.microsoft.com/office/powerpoint/2010/main" val="16079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B34EE0-1F6D-B9F7-50B6-8B59580192C3}"/>
              </a:ext>
            </a:extLst>
          </p:cNvPr>
          <p:cNvSpPr>
            <a:spLocks noGrp="1"/>
          </p:cNvSpPr>
          <p:nvPr>
            <p:ph type="title"/>
          </p:nvPr>
        </p:nvSpPr>
        <p:spPr/>
        <p:txBody>
          <a:bodyPr/>
          <a:lstStyle/>
          <a:p>
            <a:r>
              <a:rPr lang="fr-FR" dirty="0"/>
              <a:t>Aperçu statistique</a:t>
            </a:r>
          </a:p>
        </p:txBody>
      </p:sp>
      <p:graphicFrame>
        <p:nvGraphicFramePr>
          <p:cNvPr id="5" name="Content Placeholder 6">
            <a:extLst>
              <a:ext uri="{FF2B5EF4-FFF2-40B4-BE49-F238E27FC236}">
                <a16:creationId xmlns:a16="http://schemas.microsoft.com/office/drawing/2014/main" id="{0B1F121E-0A85-B3A4-9F1D-A27380030162}"/>
              </a:ext>
            </a:extLst>
          </p:cNvPr>
          <p:cNvGraphicFramePr>
            <a:graphicFrameLocks noGrp="1"/>
          </p:cNvGraphicFramePr>
          <p:nvPr>
            <p:ph idx="1"/>
            <p:extLst>
              <p:ext uri="{D42A27DB-BD31-4B8C-83A1-F6EECF244321}">
                <p14:modId xmlns:p14="http://schemas.microsoft.com/office/powerpoint/2010/main" val="2241852302"/>
              </p:ext>
            </p:extLst>
          </p:nvPr>
        </p:nvGraphicFramePr>
        <p:xfrm>
          <a:off x="632883" y="946862"/>
          <a:ext cx="10804999" cy="5478514"/>
        </p:xfrm>
        <a:graphic>
          <a:graphicData uri="http://schemas.openxmlformats.org/drawingml/2006/table">
            <a:tbl>
              <a:tblPr firstRow="1" bandRow="1">
                <a:tableStyleId>{5C22544A-7EE6-4342-B048-85BDC9FD1C3A}</a:tableStyleId>
              </a:tblPr>
              <a:tblGrid>
                <a:gridCol w="7592746">
                  <a:extLst>
                    <a:ext uri="{9D8B030D-6E8A-4147-A177-3AD203B41FA5}">
                      <a16:colId xmlns:a16="http://schemas.microsoft.com/office/drawing/2014/main" val="417449195"/>
                    </a:ext>
                  </a:extLst>
                </a:gridCol>
                <a:gridCol w="1070751">
                  <a:extLst>
                    <a:ext uri="{9D8B030D-6E8A-4147-A177-3AD203B41FA5}">
                      <a16:colId xmlns:a16="http://schemas.microsoft.com/office/drawing/2014/main" val="549370434"/>
                    </a:ext>
                  </a:extLst>
                </a:gridCol>
                <a:gridCol w="1070751">
                  <a:extLst>
                    <a:ext uri="{9D8B030D-6E8A-4147-A177-3AD203B41FA5}">
                      <a16:colId xmlns:a16="http://schemas.microsoft.com/office/drawing/2014/main" val="2497470312"/>
                    </a:ext>
                  </a:extLst>
                </a:gridCol>
                <a:gridCol w="1070751">
                  <a:extLst>
                    <a:ext uri="{9D8B030D-6E8A-4147-A177-3AD203B41FA5}">
                      <a16:colId xmlns:a16="http://schemas.microsoft.com/office/drawing/2014/main" val="3324963971"/>
                    </a:ext>
                  </a:extLst>
                </a:gridCol>
              </a:tblGrid>
              <a:tr h="452366">
                <a:tc>
                  <a:txBody>
                    <a:bodyPr/>
                    <a:lstStyle/>
                    <a:p>
                      <a:endParaRPr lang="fr-FR" dirty="0"/>
                    </a:p>
                  </a:txBody>
                  <a:tcPr/>
                </a:tc>
                <a:tc>
                  <a:txBody>
                    <a:bodyPr/>
                    <a:lstStyle/>
                    <a:p>
                      <a:pPr algn="ctr"/>
                      <a:r>
                        <a:rPr lang="fr-FR" dirty="0"/>
                        <a:t>2023</a:t>
                      </a:r>
                    </a:p>
                  </a:txBody>
                  <a:tcPr/>
                </a:tc>
                <a:tc>
                  <a:txBody>
                    <a:bodyPr/>
                    <a:lstStyle/>
                    <a:p>
                      <a:pPr algn="ctr"/>
                      <a:r>
                        <a:rPr lang="fr-FR" dirty="0"/>
                        <a:t>2024</a:t>
                      </a:r>
                    </a:p>
                  </a:txBody>
                  <a:tcPr/>
                </a:tc>
                <a:tc>
                  <a:txBody>
                    <a:bodyPr/>
                    <a:lstStyle/>
                    <a:p>
                      <a:pPr algn="ctr"/>
                      <a:r>
                        <a:rPr lang="fr-FR" dirty="0"/>
                        <a:t>2025*</a:t>
                      </a:r>
                    </a:p>
                  </a:txBody>
                  <a:tcPr/>
                </a:tc>
                <a:extLst>
                  <a:ext uri="{0D108BD9-81ED-4DB2-BD59-A6C34878D82A}">
                    <a16:rowId xmlns:a16="http://schemas.microsoft.com/office/drawing/2014/main" val="2703543506"/>
                  </a:ext>
                </a:extLst>
              </a:tr>
              <a:tr h="452366">
                <a:tc>
                  <a:txBody>
                    <a:bodyPr/>
                    <a:lstStyle/>
                    <a:p>
                      <a:r>
                        <a:rPr lang="fr-FR" sz="1800" u="none" dirty="0"/>
                        <a:t>Cabinets totaux certifiés</a:t>
                      </a:r>
                    </a:p>
                  </a:txBody>
                  <a:tcPr/>
                </a:tc>
                <a:tc>
                  <a:txBody>
                    <a:bodyPr/>
                    <a:lstStyle/>
                    <a:p>
                      <a:pPr algn="r"/>
                      <a:r>
                        <a:rPr lang="fr-FR" dirty="0"/>
                        <a:t>34</a:t>
                      </a:r>
                    </a:p>
                  </a:txBody>
                  <a:tcPr/>
                </a:tc>
                <a:tc>
                  <a:txBody>
                    <a:bodyPr/>
                    <a:lstStyle/>
                    <a:p>
                      <a:pPr algn="r"/>
                      <a:r>
                        <a:rPr lang="fr-FR" dirty="0"/>
                        <a:t>35</a:t>
                      </a:r>
                    </a:p>
                  </a:txBody>
                  <a:tcPr/>
                </a:tc>
                <a:tc>
                  <a:txBody>
                    <a:bodyPr/>
                    <a:lstStyle/>
                    <a:p>
                      <a:pPr algn="r"/>
                      <a:r>
                        <a:rPr lang="fr-FR" dirty="0"/>
                        <a:t>35</a:t>
                      </a:r>
                    </a:p>
                  </a:txBody>
                  <a:tcPr/>
                </a:tc>
                <a:extLst>
                  <a:ext uri="{0D108BD9-81ED-4DB2-BD59-A6C34878D82A}">
                    <a16:rowId xmlns:a16="http://schemas.microsoft.com/office/drawing/2014/main" val="1470735860"/>
                  </a:ext>
                </a:extLst>
              </a:tr>
              <a:tr h="452366">
                <a:tc>
                  <a:txBody>
                    <a:bodyPr/>
                    <a:lstStyle/>
                    <a:p>
                      <a:r>
                        <a:rPr lang="fr-FR" sz="1800" dirty="0"/>
                        <a:t>Dont prestataires étrangers</a:t>
                      </a:r>
                    </a:p>
                  </a:txBody>
                  <a:tcPr/>
                </a:tc>
                <a:tc>
                  <a:txBody>
                    <a:bodyPr/>
                    <a:lstStyle/>
                    <a:p>
                      <a:pPr algn="r"/>
                      <a:r>
                        <a:rPr lang="fr-FR" dirty="0"/>
                        <a:t>9</a:t>
                      </a:r>
                    </a:p>
                  </a:txBody>
                  <a:tcPr/>
                </a:tc>
                <a:tc>
                  <a:txBody>
                    <a:bodyPr/>
                    <a:lstStyle/>
                    <a:p>
                      <a:pPr algn="r"/>
                      <a:r>
                        <a:rPr lang="fr-FR" dirty="0"/>
                        <a:t>9</a:t>
                      </a:r>
                    </a:p>
                  </a:txBody>
                  <a:tcPr/>
                </a:tc>
                <a:tc>
                  <a:txBody>
                    <a:bodyPr/>
                    <a:lstStyle/>
                    <a:p>
                      <a:pPr algn="r"/>
                      <a:r>
                        <a:rPr lang="fr-FR" dirty="0"/>
                        <a:t>9</a:t>
                      </a:r>
                    </a:p>
                  </a:txBody>
                  <a:tcPr/>
                </a:tc>
                <a:extLst>
                  <a:ext uri="{0D108BD9-81ED-4DB2-BD59-A6C34878D82A}">
                    <a16:rowId xmlns:a16="http://schemas.microsoft.com/office/drawing/2014/main" val="2369120321"/>
                  </a:ext>
                </a:extLst>
              </a:tr>
              <a:tr h="45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Cabinets totaux certifiés qui ont reporté au moins une fois</a:t>
                      </a:r>
                    </a:p>
                  </a:txBody>
                  <a:tcPr/>
                </a:tc>
                <a:tc>
                  <a:txBody>
                    <a:bodyPr/>
                    <a:lstStyle/>
                    <a:p>
                      <a:pPr algn="r"/>
                      <a:r>
                        <a:rPr lang="fr-FR" u="none" dirty="0"/>
                        <a:t>26</a:t>
                      </a:r>
                    </a:p>
                  </a:txBody>
                  <a:tcPr/>
                </a:tc>
                <a:tc>
                  <a:txBody>
                    <a:bodyPr/>
                    <a:lstStyle/>
                    <a:p>
                      <a:pPr algn="r"/>
                      <a:r>
                        <a:rPr lang="fr-FR" u="none" dirty="0"/>
                        <a:t>25</a:t>
                      </a:r>
                    </a:p>
                  </a:txBody>
                  <a:tcPr/>
                </a:tc>
                <a:tc>
                  <a:txBody>
                    <a:bodyPr/>
                    <a:lstStyle/>
                    <a:p>
                      <a:pPr algn="r"/>
                      <a:r>
                        <a:rPr lang="fr-FR" u="none" dirty="0"/>
                        <a:t>22</a:t>
                      </a:r>
                    </a:p>
                  </a:txBody>
                  <a:tcPr/>
                </a:tc>
                <a:extLst>
                  <a:ext uri="{0D108BD9-81ED-4DB2-BD59-A6C34878D82A}">
                    <a16:rowId xmlns:a16="http://schemas.microsoft.com/office/drawing/2014/main" val="2193433442"/>
                  </a:ext>
                </a:extLst>
              </a:tr>
              <a:tr h="45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Dont prestataires qui ont reporté au moins une fois</a:t>
                      </a:r>
                    </a:p>
                  </a:txBody>
                  <a:tcPr/>
                </a:tc>
                <a:tc>
                  <a:txBody>
                    <a:bodyPr/>
                    <a:lstStyle/>
                    <a:p>
                      <a:pPr algn="r"/>
                      <a:r>
                        <a:rPr lang="fr-FR" dirty="0"/>
                        <a:t>3</a:t>
                      </a:r>
                    </a:p>
                  </a:txBody>
                  <a:tcPr/>
                </a:tc>
                <a:tc>
                  <a:txBody>
                    <a:bodyPr/>
                    <a:lstStyle/>
                    <a:p>
                      <a:pPr algn="r"/>
                      <a:r>
                        <a:rPr lang="fr-FR" dirty="0"/>
                        <a:t>4</a:t>
                      </a:r>
                    </a:p>
                  </a:txBody>
                  <a:tcPr/>
                </a:tc>
                <a:tc>
                  <a:txBody>
                    <a:bodyPr/>
                    <a:lstStyle/>
                    <a:p>
                      <a:pPr algn="r"/>
                      <a:r>
                        <a:rPr lang="fr-FR" dirty="0"/>
                        <a:t>5</a:t>
                      </a:r>
                    </a:p>
                  </a:txBody>
                  <a:tcPr/>
                </a:tc>
                <a:extLst>
                  <a:ext uri="{0D108BD9-81ED-4DB2-BD59-A6C34878D82A}">
                    <a16:rowId xmlns:a16="http://schemas.microsoft.com/office/drawing/2014/main" val="643271626"/>
                  </a:ext>
                </a:extLst>
              </a:tr>
              <a:tr h="452366">
                <a:tc>
                  <a:txBody>
                    <a:bodyPr/>
                    <a:lstStyle/>
                    <a:p>
                      <a:r>
                        <a:rPr lang="fr-FR" sz="1800" dirty="0"/>
                        <a:t>Nombre de prescriptions pour bovins</a:t>
                      </a:r>
                    </a:p>
                  </a:txBody>
                  <a:tcPr/>
                </a:tc>
                <a:tc>
                  <a:txBody>
                    <a:bodyPr/>
                    <a:lstStyle/>
                    <a:p>
                      <a:pPr algn="r"/>
                      <a:r>
                        <a:rPr lang="fr-FR" dirty="0"/>
                        <a:t>917</a:t>
                      </a:r>
                    </a:p>
                  </a:txBody>
                  <a:tcPr/>
                </a:tc>
                <a:tc>
                  <a:txBody>
                    <a:bodyPr/>
                    <a:lstStyle/>
                    <a:p>
                      <a:pPr algn="r"/>
                      <a:r>
                        <a:rPr lang="fr-FR" dirty="0"/>
                        <a:t>403</a:t>
                      </a:r>
                    </a:p>
                  </a:txBody>
                  <a:tcPr/>
                </a:tc>
                <a:tc>
                  <a:txBody>
                    <a:bodyPr/>
                    <a:lstStyle/>
                    <a:p>
                      <a:pPr algn="r"/>
                      <a:r>
                        <a:rPr lang="fr-FR" dirty="0"/>
                        <a:t>231</a:t>
                      </a:r>
                    </a:p>
                  </a:txBody>
                  <a:tcPr/>
                </a:tc>
                <a:extLst>
                  <a:ext uri="{0D108BD9-81ED-4DB2-BD59-A6C34878D82A}">
                    <a16:rowId xmlns:a16="http://schemas.microsoft.com/office/drawing/2014/main" val="439513879"/>
                  </a:ext>
                </a:extLst>
              </a:tr>
              <a:tr h="452366">
                <a:tc>
                  <a:txBody>
                    <a:bodyPr/>
                    <a:lstStyle/>
                    <a:p>
                      <a:r>
                        <a:rPr lang="fr-FR" sz="1800" dirty="0"/>
                        <a:t>Nombre de cabinets reportant pour bovins</a:t>
                      </a:r>
                    </a:p>
                  </a:txBody>
                  <a:tcPr/>
                </a:tc>
                <a:tc>
                  <a:txBody>
                    <a:bodyPr/>
                    <a:lstStyle/>
                    <a:p>
                      <a:pPr algn="r"/>
                      <a:r>
                        <a:rPr lang="fr-FR" dirty="0"/>
                        <a:t>21</a:t>
                      </a:r>
                    </a:p>
                  </a:txBody>
                  <a:tcPr/>
                </a:tc>
                <a:tc>
                  <a:txBody>
                    <a:bodyPr/>
                    <a:lstStyle/>
                    <a:p>
                      <a:pPr algn="r"/>
                      <a:r>
                        <a:rPr lang="fr-FR" dirty="0"/>
                        <a:t>21</a:t>
                      </a:r>
                    </a:p>
                  </a:txBody>
                  <a:tcPr/>
                </a:tc>
                <a:tc>
                  <a:txBody>
                    <a:bodyPr/>
                    <a:lstStyle/>
                    <a:p>
                      <a:pPr algn="r"/>
                      <a:r>
                        <a:rPr lang="fr-FR" dirty="0"/>
                        <a:t>10</a:t>
                      </a:r>
                    </a:p>
                  </a:txBody>
                  <a:tcPr/>
                </a:tc>
                <a:extLst>
                  <a:ext uri="{0D108BD9-81ED-4DB2-BD59-A6C34878D82A}">
                    <a16:rowId xmlns:a16="http://schemas.microsoft.com/office/drawing/2014/main" val="4218147928"/>
                  </a:ext>
                </a:extLst>
              </a:tr>
              <a:tr h="45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Nombre de prescriptions pour porcs</a:t>
                      </a:r>
                    </a:p>
                  </a:txBody>
                  <a:tcPr/>
                </a:tc>
                <a:tc>
                  <a:txBody>
                    <a:bodyPr/>
                    <a:lstStyle/>
                    <a:p>
                      <a:pPr algn="r"/>
                      <a:r>
                        <a:rPr lang="fr-FR" dirty="0"/>
                        <a:t>20</a:t>
                      </a:r>
                    </a:p>
                  </a:txBody>
                  <a:tcPr/>
                </a:tc>
                <a:tc>
                  <a:txBody>
                    <a:bodyPr/>
                    <a:lstStyle/>
                    <a:p>
                      <a:pPr algn="r"/>
                      <a:r>
                        <a:rPr lang="fr-FR" dirty="0"/>
                        <a:t>12</a:t>
                      </a:r>
                    </a:p>
                  </a:txBody>
                  <a:tcPr/>
                </a:tc>
                <a:tc>
                  <a:txBody>
                    <a:bodyPr/>
                    <a:lstStyle/>
                    <a:p>
                      <a:pPr algn="r"/>
                      <a:r>
                        <a:rPr lang="fr-FR" dirty="0"/>
                        <a:t>9</a:t>
                      </a:r>
                    </a:p>
                  </a:txBody>
                  <a:tcPr/>
                </a:tc>
                <a:extLst>
                  <a:ext uri="{0D108BD9-81ED-4DB2-BD59-A6C34878D82A}">
                    <a16:rowId xmlns:a16="http://schemas.microsoft.com/office/drawing/2014/main" val="1060112795"/>
                  </a:ext>
                </a:extLst>
              </a:tr>
              <a:tr h="45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Nombre de cabinets reportant pour porcs</a:t>
                      </a:r>
                    </a:p>
                  </a:txBody>
                  <a:tcPr/>
                </a:tc>
                <a:tc>
                  <a:txBody>
                    <a:bodyPr/>
                    <a:lstStyle/>
                    <a:p>
                      <a:pPr algn="r"/>
                      <a:r>
                        <a:rPr lang="fr-FR" dirty="0"/>
                        <a:t>7</a:t>
                      </a:r>
                    </a:p>
                  </a:txBody>
                  <a:tcPr/>
                </a:tc>
                <a:tc>
                  <a:txBody>
                    <a:bodyPr/>
                    <a:lstStyle/>
                    <a:p>
                      <a:pPr algn="r"/>
                      <a:r>
                        <a:rPr lang="fr-FR" dirty="0"/>
                        <a:t>7</a:t>
                      </a:r>
                    </a:p>
                  </a:txBody>
                  <a:tcPr/>
                </a:tc>
                <a:tc>
                  <a:txBody>
                    <a:bodyPr/>
                    <a:lstStyle/>
                    <a:p>
                      <a:pPr algn="r"/>
                      <a:r>
                        <a:rPr lang="fr-FR" dirty="0"/>
                        <a:t>4</a:t>
                      </a:r>
                    </a:p>
                  </a:txBody>
                  <a:tcPr/>
                </a:tc>
                <a:extLst>
                  <a:ext uri="{0D108BD9-81ED-4DB2-BD59-A6C34878D82A}">
                    <a16:rowId xmlns:a16="http://schemas.microsoft.com/office/drawing/2014/main" val="338718709"/>
                  </a:ext>
                </a:extLst>
              </a:tr>
              <a:tr h="502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Nombre de prescriptions pour poulets</a:t>
                      </a:r>
                    </a:p>
                  </a:txBody>
                  <a:tcPr/>
                </a:tc>
                <a:tc>
                  <a:txBody>
                    <a:bodyPr/>
                    <a:lstStyle/>
                    <a:p>
                      <a:pPr algn="r"/>
                      <a:r>
                        <a:rPr lang="fr-FR" dirty="0"/>
                        <a:t>2</a:t>
                      </a:r>
                    </a:p>
                  </a:txBody>
                  <a:tcPr/>
                </a:tc>
                <a:tc>
                  <a:txBody>
                    <a:bodyPr/>
                    <a:lstStyle/>
                    <a:p>
                      <a:pPr algn="r"/>
                      <a:r>
                        <a:rPr lang="fr-FR" dirty="0"/>
                        <a:t>1</a:t>
                      </a:r>
                    </a:p>
                  </a:txBody>
                  <a:tcPr/>
                </a:tc>
                <a:tc>
                  <a:txBody>
                    <a:bodyPr/>
                    <a:lstStyle/>
                    <a:p>
                      <a:pPr algn="r"/>
                      <a:r>
                        <a:rPr lang="fr-FR" dirty="0"/>
                        <a:t>2</a:t>
                      </a:r>
                    </a:p>
                  </a:txBody>
                  <a:tcPr/>
                </a:tc>
                <a:extLst>
                  <a:ext uri="{0D108BD9-81ED-4DB2-BD59-A6C34878D82A}">
                    <a16:rowId xmlns:a16="http://schemas.microsoft.com/office/drawing/2014/main" val="958734164"/>
                  </a:ext>
                </a:extLst>
              </a:tr>
              <a:tr h="45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Nombre de cabinets reportant pour poulets</a:t>
                      </a:r>
                    </a:p>
                  </a:txBody>
                  <a:tcPr/>
                </a:tc>
                <a:tc>
                  <a:txBody>
                    <a:bodyPr/>
                    <a:lstStyle/>
                    <a:p>
                      <a:pPr algn="r"/>
                      <a:r>
                        <a:rPr lang="fr-FR" dirty="0"/>
                        <a:t>2</a:t>
                      </a:r>
                    </a:p>
                  </a:txBody>
                  <a:tcPr/>
                </a:tc>
                <a:tc>
                  <a:txBody>
                    <a:bodyPr/>
                    <a:lstStyle/>
                    <a:p>
                      <a:pPr algn="r"/>
                      <a:r>
                        <a:rPr lang="fr-FR" dirty="0"/>
                        <a:t>1</a:t>
                      </a:r>
                    </a:p>
                  </a:txBody>
                  <a:tcPr/>
                </a:tc>
                <a:tc>
                  <a:txBody>
                    <a:bodyPr/>
                    <a:lstStyle/>
                    <a:p>
                      <a:pPr algn="r"/>
                      <a:r>
                        <a:rPr lang="fr-FR" dirty="0"/>
                        <a:t>2</a:t>
                      </a:r>
                    </a:p>
                  </a:txBody>
                  <a:tcPr/>
                </a:tc>
                <a:extLst>
                  <a:ext uri="{0D108BD9-81ED-4DB2-BD59-A6C34878D82A}">
                    <a16:rowId xmlns:a16="http://schemas.microsoft.com/office/drawing/2014/main" val="1179184568"/>
                  </a:ext>
                </a:extLst>
              </a:tr>
              <a:tr h="452366">
                <a:tc>
                  <a:txBody>
                    <a:bodyPr/>
                    <a:lstStyle/>
                    <a:p>
                      <a:r>
                        <a:rPr lang="fr-FR" sz="1800" dirty="0"/>
                        <a:t>Couverture considérant que cabinets certifiés = 100% des vétérinaires</a:t>
                      </a:r>
                    </a:p>
                  </a:txBody>
                  <a:tcPr/>
                </a:tc>
                <a:tc>
                  <a:txBody>
                    <a:bodyPr/>
                    <a:lstStyle/>
                    <a:p>
                      <a:pPr algn="r"/>
                      <a:r>
                        <a:rPr lang="fr-FR" dirty="0"/>
                        <a:t>76%</a:t>
                      </a:r>
                    </a:p>
                  </a:txBody>
                  <a:tcPr/>
                </a:tc>
                <a:tc>
                  <a:txBody>
                    <a:bodyPr/>
                    <a:lstStyle/>
                    <a:p>
                      <a:pPr algn="r"/>
                      <a:r>
                        <a:rPr lang="fr-FR" dirty="0"/>
                        <a:t>71%</a:t>
                      </a:r>
                    </a:p>
                  </a:txBody>
                  <a:tcPr/>
                </a:tc>
                <a:tc>
                  <a:txBody>
                    <a:bodyPr/>
                    <a:lstStyle/>
                    <a:p>
                      <a:pPr algn="r"/>
                      <a:r>
                        <a:rPr lang="fr-FR" dirty="0"/>
                        <a:t>60%</a:t>
                      </a:r>
                    </a:p>
                  </a:txBody>
                  <a:tcPr/>
                </a:tc>
                <a:extLst>
                  <a:ext uri="{0D108BD9-81ED-4DB2-BD59-A6C34878D82A}">
                    <a16:rowId xmlns:a16="http://schemas.microsoft.com/office/drawing/2014/main" val="744978569"/>
                  </a:ext>
                </a:extLst>
              </a:tr>
            </a:tbl>
          </a:graphicData>
        </a:graphic>
      </p:graphicFrame>
      <p:sp>
        <p:nvSpPr>
          <p:cNvPr id="2" name="Slide Number Placeholder 1">
            <a:extLst>
              <a:ext uri="{FF2B5EF4-FFF2-40B4-BE49-F238E27FC236}">
                <a16:creationId xmlns:a16="http://schemas.microsoft.com/office/drawing/2014/main" id="{67ACBD3B-4927-620A-43F0-E82498DEBA39}"/>
              </a:ext>
            </a:extLst>
          </p:cNvPr>
          <p:cNvSpPr>
            <a:spLocks noGrp="1"/>
          </p:cNvSpPr>
          <p:nvPr>
            <p:ph type="sldNum" sz="quarter" idx="12"/>
          </p:nvPr>
        </p:nvSpPr>
        <p:spPr/>
        <p:txBody>
          <a:bodyPr/>
          <a:lstStyle/>
          <a:p>
            <a:fld id="{49AEFC51-4A73-4E5D-BF07-4235BAD9A7B9}" type="slidenum">
              <a:rPr lang="fr-FR" smtClean="0"/>
              <a:pPr/>
              <a:t>12</a:t>
            </a:fld>
            <a:endParaRPr lang="fr-FR" dirty="0"/>
          </a:p>
        </p:txBody>
      </p:sp>
    </p:spTree>
    <p:extLst>
      <p:ext uri="{BB962C8B-B14F-4D97-AF65-F5344CB8AC3E}">
        <p14:creationId xmlns:p14="http://schemas.microsoft.com/office/powerpoint/2010/main" val="40852360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698E95-3A7F-F4F5-1F89-D98967DF4A4D}"/>
              </a:ext>
            </a:extLst>
          </p:cNvPr>
          <p:cNvSpPr>
            <a:spLocks noGrp="1"/>
          </p:cNvSpPr>
          <p:nvPr>
            <p:ph type="ctrTitle"/>
          </p:nvPr>
        </p:nvSpPr>
        <p:spPr/>
        <p:txBody>
          <a:bodyPr/>
          <a:lstStyle/>
          <a:p>
            <a:r>
              <a:rPr lang="fr-FR" dirty="0"/>
              <a:t>Projet futur</a:t>
            </a:r>
          </a:p>
        </p:txBody>
      </p:sp>
      <p:sp>
        <p:nvSpPr>
          <p:cNvPr id="4" name="Slide Number Placeholder 3">
            <a:extLst>
              <a:ext uri="{FF2B5EF4-FFF2-40B4-BE49-F238E27FC236}">
                <a16:creationId xmlns:a16="http://schemas.microsoft.com/office/drawing/2014/main" id="{B1C18CF9-4C2D-EF2F-D111-59166D7EA428}"/>
              </a:ext>
            </a:extLst>
          </p:cNvPr>
          <p:cNvSpPr>
            <a:spLocks noGrp="1"/>
          </p:cNvSpPr>
          <p:nvPr>
            <p:ph type="sldNum" sz="quarter" idx="12"/>
          </p:nvPr>
        </p:nvSpPr>
        <p:spPr/>
        <p:txBody>
          <a:bodyPr/>
          <a:lstStyle/>
          <a:p>
            <a:fld id="{49AEFC51-4A73-4E5D-BF07-4235BAD9A7B9}" type="slidenum">
              <a:rPr lang="fr-FR" smtClean="0"/>
              <a:pPr/>
              <a:t>120</a:t>
            </a:fld>
            <a:endParaRPr lang="fr-FR" dirty="0"/>
          </a:p>
        </p:txBody>
      </p:sp>
    </p:spTree>
    <p:extLst>
      <p:ext uri="{BB962C8B-B14F-4D97-AF65-F5344CB8AC3E}">
        <p14:creationId xmlns:p14="http://schemas.microsoft.com/office/powerpoint/2010/main" val="14299556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4C5E7EA9-4CA4-0436-3DD2-50968D7B6583}"/>
              </a:ext>
            </a:extLst>
          </p:cNvPr>
          <p:cNvGraphicFramePr>
            <a:graphicFrameLocks noGrp="1"/>
          </p:cNvGraphicFramePr>
          <p:nvPr>
            <p:extLst>
              <p:ext uri="{D42A27DB-BD31-4B8C-83A1-F6EECF244321}">
                <p14:modId xmlns:p14="http://schemas.microsoft.com/office/powerpoint/2010/main" val="2693295534"/>
              </p:ext>
            </p:extLst>
          </p:nvPr>
        </p:nvGraphicFramePr>
        <p:xfrm>
          <a:off x="632883" y="1482414"/>
          <a:ext cx="10926234" cy="4226141"/>
        </p:xfrm>
        <a:graphic>
          <a:graphicData uri="http://schemas.openxmlformats.org/drawingml/2006/table">
            <a:tbl>
              <a:tblPr firstRow="1" bandRow="1">
                <a:tableStyleId>{69012ECD-51FC-41F1-AA8D-1B2483CD663E}</a:tableStyleId>
              </a:tblPr>
              <a:tblGrid>
                <a:gridCol w="5103958">
                  <a:extLst>
                    <a:ext uri="{9D8B030D-6E8A-4147-A177-3AD203B41FA5}">
                      <a16:colId xmlns:a16="http://schemas.microsoft.com/office/drawing/2014/main" val="2616712615"/>
                    </a:ext>
                  </a:extLst>
                </a:gridCol>
                <a:gridCol w="5822276">
                  <a:extLst>
                    <a:ext uri="{9D8B030D-6E8A-4147-A177-3AD203B41FA5}">
                      <a16:colId xmlns:a16="http://schemas.microsoft.com/office/drawing/2014/main" val="3982860780"/>
                    </a:ext>
                  </a:extLst>
                </a:gridCol>
              </a:tblGrid>
              <a:tr h="452103">
                <a:tc>
                  <a:txBody>
                    <a:bodyPr/>
                    <a:lstStyle/>
                    <a:p>
                      <a:r>
                        <a:rPr lang="fr-FR" b="0" noProof="0" dirty="0"/>
                        <a:t>Constats</a:t>
                      </a:r>
                    </a:p>
                  </a:txBody>
                  <a:tcPr/>
                </a:tc>
                <a:tc>
                  <a:txBody>
                    <a:bodyPr/>
                    <a:lstStyle/>
                    <a:p>
                      <a:r>
                        <a:rPr lang="fr-FR" b="0" noProof="0" dirty="0"/>
                        <a:t>Conclusions</a:t>
                      </a:r>
                    </a:p>
                  </a:txBody>
                  <a:tcPr/>
                </a:tc>
                <a:extLst>
                  <a:ext uri="{0D108BD9-81ED-4DB2-BD59-A6C34878D82A}">
                    <a16:rowId xmlns:a16="http://schemas.microsoft.com/office/drawing/2014/main" val="4211649120"/>
                  </a:ext>
                </a:extLst>
              </a:tr>
              <a:tr h="101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noProof="0" dirty="0">
                          <a:solidFill>
                            <a:schemeClr val="dk1"/>
                          </a:solidFill>
                        </a:rPr>
                        <a:t>Les logiciels lors d’un achat ne contiennent aucune donnée </a:t>
                      </a:r>
                      <a:r>
                        <a:rPr lang="fr-FR" sz="1600" b="0" kern="1200" noProof="0" dirty="0">
                          <a:solidFill>
                            <a:schemeClr val="dk1"/>
                          </a:solidFill>
                          <a:sym typeface="Wingdings" panose="05000000000000000000" pitchFamily="2" charset="2"/>
                        </a:rPr>
                        <a:t> </a:t>
                      </a:r>
                      <a:r>
                        <a:rPr lang="fr-FR" sz="1600" b="0" kern="1200" noProof="0" dirty="0">
                          <a:solidFill>
                            <a:schemeClr val="dk1"/>
                          </a:solidFill>
                        </a:rPr>
                        <a:t>50% des vétérinaires ont construit leur base de médicaments</a:t>
                      </a:r>
                      <a:endParaRPr lang="fr-FR" sz="1600" b="0" kern="1200" noProof="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noProof="0" dirty="0">
                          <a:solidFill>
                            <a:schemeClr val="dk1"/>
                          </a:solidFill>
                        </a:rPr>
                        <a:t>Un rapprochement basé sur le nom commercial/ libellé pourrait engendrer de nombreuses erreurs</a:t>
                      </a:r>
                      <a:endParaRPr lang="fr-FR" sz="1600" b="0" kern="1200" noProof="0" dirty="0">
                        <a:solidFill>
                          <a:schemeClr val="dk1"/>
                        </a:solidFill>
                        <a:latin typeface="+mn-lt"/>
                        <a:ea typeface="+mn-ea"/>
                        <a:cs typeface="+mn-cs"/>
                      </a:endParaRPr>
                    </a:p>
                  </a:txBody>
                  <a:tcPr/>
                </a:tc>
                <a:extLst>
                  <a:ext uri="{0D108BD9-81ED-4DB2-BD59-A6C34878D82A}">
                    <a16:rowId xmlns:a16="http://schemas.microsoft.com/office/drawing/2014/main" val="2436056977"/>
                  </a:ext>
                </a:extLst>
              </a:tr>
              <a:tr h="101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noProof="0" dirty="0">
                          <a:solidFill>
                            <a:schemeClr val="dk1"/>
                          </a:solidFill>
                        </a:rPr>
                        <a:t>Certains grossistes envoient aux vétérinaires la liste des médicaments qui est importée par les vétérinaires dans leurs logiciels</a:t>
                      </a:r>
                      <a:endParaRPr lang="fr-FR" sz="1600" b="0" kern="1200" noProof="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noProof="0" dirty="0">
                          <a:solidFill>
                            <a:schemeClr val="dk1"/>
                          </a:solidFill>
                          <a:latin typeface="+mn-lt"/>
                          <a:ea typeface="+mn-ea"/>
                          <a:cs typeface="+mn-cs"/>
                        </a:rPr>
                        <a:t>Ce transfert d’une liste des médicaments laisse une opportunité de constituer une base propre en coordination avec les grossistes</a:t>
                      </a:r>
                    </a:p>
                  </a:txBody>
                  <a:tcPr/>
                </a:tc>
                <a:extLst>
                  <a:ext uri="{0D108BD9-81ED-4DB2-BD59-A6C34878D82A}">
                    <a16:rowId xmlns:a16="http://schemas.microsoft.com/office/drawing/2014/main" val="3441771726"/>
                  </a:ext>
                </a:extLst>
              </a:tr>
              <a:tr h="722342">
                <a:tc>
                  <a:txBody>
                    <a:bodyPr/>
                    <a:lstStyle/>
                    <a:p>
                      <a:pPr marL="0" algn="l" defTabSz="914400" rtl="0" eaLnBrk="1" latinLnBrk="0" hangingPunct="1"/>
                      <a:r>
                        <a:rPr lang="fr-FR" sz="1600" b="0" kern="1200" noProof="0" dirty="0">
                          <a:solidFill>
                            <a:schemeClr val="dk1"/>
                          </a:solidFill>
                          <a:latin typeface="+mn-lt"/>
                          <a:ea typeface="+mn-ea"/>
                          <a:cs typeface="+mn-cs"/>
                        </a:rPr>
                        <a:t>Le package identifier et l’AMM ne sont pas utilisés et ne sont pas prévus dans les logiciels</a:t>
                      </a:r>
                    </a:p>
                  </a:txBody>
                  <a:tcPr/>
                </a:tc>
                <a:tc>
                  <a:txBody>
                    <a:bodyPr/>
                    <a:lstStyle/>
                    <a:p>
                      <a:pPr marL="0" algn="l" defTabSz="914400" rtl="0" eaLnBrk="1" latinLnBrk="0" hangingPunct="1"/>
                      <a:r>
                        <a:rPr lang="fr-FR" sz="1600" b="0" kern="1200" noProof="0" dirty="0">
                          <a:solidFill>
                            <a:schemeClr val="dk1"/>
                          </a:solidFill>
                        </a:rPr>
                        <a:t>Les distributeurs utilisent le N° EAN et le N° de QR code</a:t>
                      </a:r>
                      <a:endParaRPr lang="fr-FR" sz="1600" b="0" kern="1200" noProof="0" dirty="0">
                        <a:solidFill>
                          <a:schemeClr val="dk1"/>
                        </a:solidFill>
                        <a:latin typeface="+mn-lt"/>
                        <a:ea typeface="+mn-ea"/>
                        <a:cs typeface="+mn-cs"/>
                      </a:endParaRPr>
                    </a:p>
                  </a:txBody>
                  <a:tcPr/>
                </a:tc>
                <a:extLst>
                  <a:ext uri="{0D108BD9-81ED-4DB2-BD59-A6C34878D82A}">
                    <a16:rowId xmlns:a16="http://schemas.microsoft.com/office/drawing/2014/main" val="2310880235"/>
                  </a:ext>
                </a:extLst>
              </a:tr>
              <a:tr h="101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noProof="0" dirty="0">
                          <a:solidFill>
                            <a:schemeClr val="dk1"/>
                          </a:solidFill>
                          <a:latin typeface="+mn-lt"/>
                          <a:ea typeface="+mn-ea"/>
                          <a:cs typeface="+mn-cs"/>
                        </a:rPr>
                        <a:t>Tous les logiciels bénéficient d’une API pour exporter des données, mais pas forcément d’un export de fichiers</a:t>
                      </a:r>
                      <a:endParaRPr lang="fr-FR" b="0" dirty="0"/>
                    </a:p>
                  </a:txBody>
                  <a:tcPr/>
                </a:tc>
                <a:tc>
                  <a:txBody>
                    <a:bodyPr/>
                    <a:lstStyle/>
                    <a:p>
                      <a:r>
                        <a:rPr lang="fr-FR" b="0" dirty="0"/>
                        <a:t>Positive </a:t>
                      </a:r>
                      <a:r>
                        <a:rPr lang="fr-FR" b="0" dirty="0">
                          <a:sym typeface="Wingdings" panose="05000000000000000000" pitchFamily="2" charset="2"/>
                        </a:rPr>
                        <a:t> des tests supplémentaires sur les logiciels fréquemment utilisés sont nécessaires</a:t>
                      </a:r>
                      <a:endParaRPr lang="fr-FR" b="0" dirty="0"/>
                    </a:p>
                  </a:txBody>
                  <a:tcPr/>
                </a:tc>
                <a:extLst>
                  <a:ext uri="{0D108BD9-81ED-4DB2-BD59-A6C34878D82A}">
                    <a16:rowId xmlns:a16="http://schemas.microsoft.com/office/drawing/2014/main" val="3931305571"/>
                  </a:ext>
                </a:extLst>
              </a:tr>
            </a:tbl>
          </a:graphicData>
        </a:graphic>
      </p:graphicFrame>
      <p:sp>
        <p:nvSpPr>
          <p:cNvPr id="3" name="Title 2">
            <a:extLst>
              <a:ext uri="{FF2B5EF4-FFF2-40B4-BE49-F238E27FC236}">
                <a16:creationId xmlns:a16="http://schemas.microsoft.com/office/drawing/2014/main" id="{E88032F7-5855-322D-D22D-69F5B76A822A}"/>
              </a:ext>
            </a:extLst>
          </p:cNvPr>
          <p:cNvSpPr>
            <a:spLocks noGrp="1"/>
          </p:cNvSpPr>
          <p:nvPr>
            <p:ph type="title"/>
          </p:nvPr>
        </p:nvSpPr>
        <p:spPr/>
        <p:txBody>
          <a:bodyPr/>
          <a:lstStyle/>
          <a:p>
            <a:r>
              <a:rPr lang="fr-FR" dirty="0"/>
              <a:t>Souhait: Connexion logiciel et démarche</a:t>
            </a:r>
          </a:p>
        </p:txBody>
      </p:sp>
      <p:sp>
        <p:nvSpPr>
          <p:cNvPr id="5" name="Slide Number Placeholder 4">
            <a:extLst>
              <a:ext uri="{FF2B5EF4-FFF2-40B4-BE49-F238E27FC236}">
                <a16:creationId xmlns:a16="http://schemas.microsoft.com/office/drawing/2014/main" id="{0D552165-A163-849D-25BF-A2BB18AC569F}"/>
              </a:ext>
            </a:extLst>
          </p:cNvPr>
          <p:cNvSpPr>
            <a:spLocks noGrp="1"/>
          </p:cNvSpPr>
          <p:nvPr>
            <p:ph type="sldNum" sz="quarter" idx="12"/>
          </p:nvPr>
        </p:nvSpPr>
        <p:spPr/>
        <p:txBody>
          <a:bodyPr/>
          <a:lstStyle/>
          <a:p>
            <a:fld id="{49AEFC51-4A73-4E5D-BF07-4235BAD9A7B9}" type="slidenum">
              <a:rPr lang="fr-FR" smtClean="0"/>
              <a:pPr/>
              <a:t>121</a:t>
            </a:fld>
            <a:endParaRPr lang="fr-FR" dirty="0"/>
          </a:p>
        </p:txBody>
      </p:sp>
    </p:spTree>
    <p:extLst>
      <p:ext uri="{BB962C8B-B14F-4D97-AF65-F5344CB8AC3E}">
        <p14:creationId xmlns:p14="http://schemas.microsoft.com/office/powerpoint/2010/main" val="30615705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B2542-4FAC-CC6E-1F3A-95A09CD464EE}"/>
              </a:ext>
            </a:extLst>
          </p:cNvPr>
          <p:cNvPicPr>
            <a:picLocks noChangeAspect="1"/>
          </p:cNvPicPr>
          <p:nvPr/>
        </p:nvPicPr>
        <p:blipFill>
          <a:blip r:embed="rId3"/>
          <a:stretch>
            <a:fillRect/>
          </a:stretch>
        </p:blipFill>
        <p:spPr>
          <a:xfrm>
            <a:off x="-1" y="0"/>
            <a:ext cx="7733828" cy="6809415"/>
          </a:xfrm>
          <a:prstGeom prst="rect">
            <a:avLst/>
          </a:prstGeom>
        </p:spPr>
      </p:pic>
      <p:pic>
        <p:nvPicPr>
          <p:cNvPr id="5" name="Picture 4">
            <a:extLst>
              <a:ext uri="{FF2B5EF4-FFF2-40B4-BE49-F238E27FC236}">
                <a16:creationId xmlns:a16="http://schemas.microsoft.com/office/drawing/2014/main" id="{A2F4E54F-A510-5798-0A3A-BF9F097899A3}"/>
              </a:ext>
            </a:extLst>
          </p:cNvPr>
          <p:cNvPicPr>
            <a:picLocks noChangeAspect="1"/>
          </p:cNvPicPr>
          <p:nvPr/>
        </p:nvPicPr>
        <p:blipFill>
          <a:blip r:embed="rId4"/>
          <a:stretch>
            <a:fillRect/>
          </a:stretch>
        </p:blipFill>
        <p:spPr>
          <a:xfrm>
            <a:off x="0" y="4694213"/>
            <a:ext cx="10069690" cy="2149068"/>
          </a:xfrm>
          <a:prstGeom prst="rect">
            <a:avLst/>
          </a:prstGeom>
        </p:spPr>
      </p:pic>
      <p:sp>
        <p:nvSpPr>
          <p:cNvPr id="8" name="Oval 7">
            <a:extLst>
              <a:ext uri="{FF2B5EF4-FFF2-40B4-BE49-F238E27FC236}">
                <a16:creationId xmlns:a16="http://schemas.microsoft.com/office/drawing/2014/main" id="{30531E3E-8AA8-C5EE-188C-0AA475C56B5C}"/>
              </a:ext>
            </a:extLst>
          </p:cNvPr>
          <p:cNvSpPr/>
          <p:nvPr/>
        </p:nvSpPr>
        <p:spPr>
          <a:xfrm>
            <a:off x="3352801" y="5317066"/>
            <a:ext cx="2449688" cy="7337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3B1DC75F-85D0-864A-7834-76FF2D604F39}"/>
              </a:ext>
            </a:extLst>
          </p:cNvPr>
          <p:cNvSpPr txBox="1"/>
          <p:nvPr/>
        </p:nvSpPr>
        <p:spPr>
          <a:xfrm>
            <a:off x="6953955" y="1793265"/>
            <a:ext cx="5238045" cy="2246769"/>
          </a:xfrm>
          <a:prstGeom prst="rect">
            <a:avLst/>
          </a:prstGeom>
          <a:noFill/>
        </p:spPr>
        <p:txBody>
          <a:bodyPr wrap="square" rtlCol="0">
            <a:spAutoFit/>
          </a:bodyPr>
          <a:lstStyle/>
          <a:p>
            <a:r>
              <a:rPr lang="de-DE" sz="2800" dirty="0"/>
              <a:t>Die Schulung wird vom luxemburgischen Collège </a:t>
            </a:r>
            <a:r>
              <a:rPr lang="de-DE" sz="2800" dirty="0" err="1"/>
              <a:t>Vétérinaire</a:t>
            </a:r>
            <a:r>
              <a:rPr lang="de-DE" sz="2800" dirty="0"/>
              <a:t> anerkannt und zählt als 8 Stunden kontinuierlicher Weiterbildung!</a:t>
            </a:r>
            <a:endParaRPr lang="fr-FR" sz="2800" dirty="0"/>
          </a:p>
        </p:txBody>
      </p:sp>
      <p:sp>
        <p:nvSpPr>
          <p:cNvPr id="2" name="Slide Number Placeholder 1">
            <a:extLst>
              <a:ext uri="{FF2B5EF4-FFF2-40B4-BE49-F238E27FC236}">
                <a16:creationId xmlns:a16="http://schemas.microsoft.com/office/drawing/2014/main" id="{BF807A8D-E5A5-EF4D-5152-2F0696CE3722}"/>
              </a:ext>
            </a:extLst>
          </p:cNvPr>
          <p:cNvSpPr>
            <a:spLocks noGrp="1"/>
          </p:cNvSpPr>
          <p:nvPr>
            <p:ph type="sldNum" sz="quarter" idx="12"/>
          </p:nvPr>
        </p:nvSpPr>
        <p:spPr/>
        <p:txBody>
          <a:bodyPr/>
          <a:lstStyle/>
          <a:p>
            <a:fld id="{49AEFC51-4A73-4E5D-BF07-4235BAD9A7B9}" type="slidenum">
              <a:rPr lang="fr-FR" smtClean="0"/>
              <a:pPr/>
              <a:t>122</a:t>
            </a:fld>
            <a:endParaRPr lang="fr-FR" dirty="0"/>
          </a:p>
        </p:txBody>
      </p:sp>
      <p:sp>
        <p:nvSpPr>
          <p:cNvPr id="4" name="TextBox 3">
            <a:extLst>
              <a:ext uri="{FF2B5EF4-FFF2-40B4-BE49-F238E27FC236}">
                <a16:creationId xmlns:a16="http://schemas.microsoft.com/office/drawing/2014/main" id="{4FAFDED0-DEAC-E5F6-5EA1-1EE8EA5822D6}"/>
              </a:ext>
            </a:extLst>
          </p:cNvPr>
          <p:cNvSpPr txBox="1"/>
          <p:nvPr/>
        </p:nvSpPr>
        <p:spPr>
          <a:xfrm>
            <a:off x="8669438" y="4897803"/>
            <a:ext cx="2372810" cy="369332"/>
          </a:xfrm>
          <a:prstGeom prst="rect">
            <a:avLst/>
          </a:prstGeom>
          <a:noFill/>
        </p:spPr>
        <p:txBody>
          <a:bodyPr wrap="square" rtlCol="0">
            <a:spAutoFit/>
          </a:bodyPr>
          <a:lstStyle/>
          <a:p>
            <a:r>
              <a:rPr lang="fr-FR" dirty="0"/>
              <a:t>gratis</a:t>
            </a:r>
          </a:p>
        </p:txBody>
      </p:sp>
    </p:spTree>
    <p:extLst>
      <p:ext uri="{BB962C8B-B14F-4D97-AF65-F5344CB8AC3E}">
        <p14:creationId xmlns:p14="http://schemas.microsoft.com/office/powerpoint/2010/main" val="25380672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4CF0-28C7-58E9-C28B-FE5F4A48EA4E}"/>
              </a:ext>
            </a:extLst>
          </p:cNvPr>
          <p:cNvSpPr>
            <a:spLocks noGrp="1"/>
          </p:cNvSpPr>
          <p:nvPr>
            <p:ph type="title" idx="4294967295"/>
          </p:nvPr>
        </p:nvSpPr>
        <p:spPr>
          <a:xfrm>
            <a:off x="727483" y="873292"/>
            <a:ext cx="5865823" cy="1030956"/>
          </a:xfrm>
        </p:spPr>
        <p:txBody>
          <a:bodyPr/>
          <a:lstStyle/>
          <a:p>
            <a:pPr algn="ctr"/>
            <a:r>
              <a:rPr lang="fr-LU" dirty="0"/>
              <a:t>Merci pour votre attention – et bon courage pour la saisie !</a:t>
            </a:r>
          </a:p>
        </p:txBody>
      </p:sp>
      <p:pic>
        <p:nvPicPr>
          <p:cNvPr id="5" name="Picture 4" descr="Cow in pasture">
            <a:extLst>
              <a:ext uri="{FF2B5EF4-FFF2-40B4-BE49-F238E27FC236}">
                <a16:creationId xmlns:a16="http://schemas.microsoft.com/office/drawing/2014/main" id="{E1AE24C8-9FB3-EB60-51A7-1D4C70266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3877" y="0"/>
            <a:ext cx="4988123" cy="6858000"/>
          </a:xfrm>
          <a:prstGeom prst="rect">
            <a:avLst/>
          </a:prstGeom>
        </p:spPr>
      </p:pic>
      <p:sp>
        <p:nvSpPr>
          <p:cNvPr id="7" name="TextBox 6">
            <a:extLst>
              <a:ext uri="{FF2B5EF4-FFF2-40B4-BE49-F238E27FC236}">
                <a16:creationId xmlns:a16="http://schemas.microsoft.com/office/drawing/2014/main" id="{A27A4B06-19BF-EF5D-3484-75CDDB3307FB}"/>
              </a:ext>
            </a:extLst>
          </p:cNvPr>
          <p:cNvSpPr txBox="1"/>
          <p:nvPr/>
        </p:nvSpPr>
        <p:spPr>
          <a:xfrm>
            <a:off x="1117204" y="2730052"/>
            <a:ext cx="5086380" cy="646331"/>
          </a:xfrm>
          <a:prstGeom prst="rect">
            <a:avLst/>
          </a:prstGeom>
          <a:noFill/>
        </p:spPr>
        <p:txBody>
          <a:bodyPr wrap="square">
            <a:spAutoFit/>
          </a:bodyPr>
          <a:lstStyle/>
          <a:p>
            <a:r>
              <a:rPr lang="fr-LU" sz="3600" dirty="0"/>
              <a:t>Il y a-t-il des questions?</a:t>
            </a:r>
            <a:endParaRPr lang="fr-FR" sz="3600" dirty="0"/>
          </a:p>
        </p:txBody>
      </p:sp>
      <p:sp>
        <p:nvSpPr>
          <p:cNvPr id="8" name="Slide Number Placeholder 7">
            <a:extLst>
              <a:ext uri="{FF2B5EF4-FFF2-40B4-BE49-F238E27FC236}">
                <a16:creationId xmlns:a16="http://schemas.microsoft.com/office/drawing/2014/main" id="{4A0E0DA4-12D8-EF9F-8933-1BCF56C37B33}"/>
              </a:ext>
            </a:extLst>
          </p:cNvPr>
          <p:cNvSpPr>
            <a:spLocks noGrp="1"/>
          </p:cNvSpPr>
          <p:nvPr>
            <p:ph type="sldNum" sz="quarter" idx="12"/>
          </p:nvPr>
        </p:nvSpPr>
        <p:spPr/>
        <p:txBody>
          <a:bodyPr/>
          <a:lstStyle/>
          <a:p>
            <a:fld id="{49AEFC51-4A73-4E5D-BF07-4235BAD9A7B9}" type="slidenum">
              <a:rPr lang="fr-FR" smtClean="0"/>
              <a:pPr/>
              <a:t>123</a:t>
            </a:fld>
            <a:endParaRPr lang="fr-FR" dirty="0"/>
          </a:p>
        </p:txBody>
      </p:sp>
      <p:sp>
        <p:nvSpPr>
          <p:cNvPr id="3" name="TextBox 2">
            <a:extLst>
              <a:ext uri="{FF2B5EF4-FFF2-40B4-BE49-F238E27FC236}">
                <a16:creationId xmlns:a16="http://schemas.microsoft.com/office/drawing/2014/main" id="{921CEF86-AC18-8280-2E87-18335BC8DA7C}"/>
              </a:ext>
            </a:extLst>
          </p:cNvPr>
          <p:cNvSpPr txBox="1"/>
          <p:nvPr/>
        </p:nvSpPr>
        <p:spPr>
          <a:xfrm>
            <a:off x="571278" y="4864848"/>
            <a:ext cx="6178231" cy="1200329"/>
          </a:xfrm>
          <a:prstGeom prst="rect">
            <a:avLst/>
          </a:prstGeom>
          <a:noFill/>
        </p:spPr>
        <p:txBody>
          <a:bodyPr wrap="square">
            <a:spAutoFit/>
          </a:bodyPr>
          <a:lstStyle/>
          <a:p>
            <a:r>
              <a:rPr lang="fr-LU" sz="3600" dirty="0"/>
              <a:t>Voulez-vous qu’on fasse une telle réunion chaque année?</a:t>
            </a:r>
            <a:endParaRPr lang="fr-FR" sz="3600" dirty="0"/>
          </a:p>
        </p:txBody>
      </p:sp>
    </p:spTree>
    <p:extLst>
      <p:ext uri="{BB962C8B-B14F-4D97-AF65-F5344CB8AC3E}">
        <p14:creationId xmlns:p14="http://schemas.microsoft.com/office/powerpoint/2010/main" val="5186045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29FEC-D6F4-EC7B-7AE5-890203638B29}"/>
              </a:ext>
            </a:extLst>
          </p:cNvPr>
          <p:cNvSpPr>
            <a:spLocks noGrp="1"/>
          </p:cNvSpPr>
          <p:nvPr>
            <p:ph type="ctrTitle"/>
          </p:nvPr>
        </p:nvSpPr>
        <p:spPr/>
        <p:txBody>
          <a:bodyPr/>
          <a:lstStyle/>
          <a:p>
            <a:r>
              <a:rPr lang="fr-FR" dirty="0"/>
              <a:t>14) FAQ</a:t>
            </a:r>
          </a:p>
        </p:txBody>
      </p:sp>
      <p:sp>
        <p:nvSpPr>
          <p:cNvPr id="4" name="Subtitle 3">
            <a:extLst>
              <a:ext uri="{FF2B5EF4-FFF2-40B4-BE49-F238E27FC236}">
                <a16:creationId xmlns:a16="http://schemas.microsoft.com/office/drawing/2014/main" id="{DCD82904-5122-043A-596E-B83A667778F0}"/>
              </a:ext>
            </a:extLst>
          </p:cNvPr>
          <p:cNvSpPr>
            <a:spLocks noGrp="1"/>
          </p:cNvSpPr>
          <p:nvPr>
            <p:ph type="subTitle" idx="1"/>
          </p:nvPr>
        </p:nvSpPr>
        <p:spPr/>
        <p:txBody>
          <a:bodyPr/>
          <a:lstStyle/>
          <a:p>
            <a:r>
              <a:rPr lang="fr-FR" dirty="0"/>
              <a:t>Questions posées lors de la réunion et leur réponse</a:t>
            </a:r>
          </a:p>
        </p:txBody>
      </p:sp>
      <p:sp>
        <p:nvSpPr>
          <p:cNvPr id="2" name="Slide Number Placeholder 1">
            <a:extLst>
              <a:ext uri="{FF2B5EF4-FFF2-40B4-BE49-F238E27FC236}">
                <a16:creationId xmlns:a16="http://schemas.microsoft.com/office/drawing/2014/main" id="{7E63BDAF-67AC-6C2F-DC1B-79FDB3D9E12D}"/>
              </a:ext>
            </a:extLst>
          </p:cNvPr>
          <p:cNvSpPr>
            <a:spLocks noGrp="1"/>
          </p:cNvSpPr>
          <p:nvPr>
            <p:ph type="sldNum" sz="quarter" idx="12"/>
          </p:nvPr>
        </p:nvSpPr>
        <p:spPr/>
        <p:txBody>
          <a:bodyPr/>
          <a:lstStyle/>
          <a:p>
            <a:fld id="{49AEFC51-4A73-4E5D-BF07-4235BAD9A7B9}" type="slidenum">
              <a:rPr lang="fr-FR" smtClean="0"/>
              <a:pPr/>
              <a:t>124</a:t>
            </a:fld>
            <a:endParaRPr lang="fr-FR" dirty="0"/>
          </a:p>
        </p:txBody>
      </p:sp>
    </p:spTree>
    <p:extLst>
      <p:ext uri="{BB962C8B-B14F-4D97-AF65-F5344CB8AC3E}">
        <p14:creationId xmlns:p14="http://schemas.microsoft.com/office/powerpoint/2010/main" val="11590485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17357" y="252162"/>
            <a:ext cx="8494295" cy="2069934"/>
          </a:xfrm>
        </p:spPr>
        <p:txBody>
          <a:bodyPr/>
          <a:lstStyle/>
          <a:p>
            <a:pPr algn="l"/>
            <a:r>
              <a:rPr lang="fr-LU" sz="3200" dirty="0"/>
              <a:t>a) Si je donne un </a:t>
            </a:r>
            <a:r>
              <a:rPr lang="fr-LU" sz="3200" dirty="0" err="1"/>
              <a:t>token</a:t>
            </a:r>
            <a:r>
              <a:rPr lang="fr-LU" sz="3200" dirty="0"/>
              <a:t> à ma secrétaire, dans le cadre d’un mandat, pour introduire mes données d’utilisation, a-t-elle besoin d’un espace professionnel ? </a:t>
            </a:r>
            <a:endParaRPr lang="fr-FR" sz="88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17357" y="3124902"/>
            <a:ext cx="9691396" cy="1723824"/>
          </a:xfrm>
        </p:spPr>
        <p:txBody>
          <a:bodyPr/>
          <a:lstStyle/>
          <a:p>
            <a:pPr algn="l"/>
            <a:r>
              <a:rPr lang="fr-LU" sz="3200" dirty="0"/>
              <a:t>Oui, mais la création d’un espace professionnel est très simple (voir les slides suivants) et peut se faire instantanément, sans validation par un tiers. </a:t>
            </a:r>
            <a:endParaRPr lang="fr-FR" sz="32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125</a:t>
            </a:fld>
            <a:endParaRPr lang="fr-FR" dirty="0"/>
          </a:p>
        </p:txBody>
      </p:sp>
    </p:spTree>
    <p:extLst>
      <p:ext uri="{BB962C8B-B14F-4D97-AF65-F5344CB8AC3E}">
        <p14:creationId xmlns:p14="http://schemas.microsoft.com/office/powerpoint/2010/main" val="28492255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9FE3F8-7D19-ED62-61A4-EF8B75B485C5}"/>
              </a:ext>
            </a:extLst>
          </p:cNvPr>
          <p:cNvSpPr>
            <a:spLocks noGrp="1"/>
          </p:cNvSpPr>
          <p:nvPr>
            <p:ph type="sldNum" sz="quarter" idx="12"/>
          </p:nvPr>
        </p:nvSpPr>
        <p:spPr/>
        <p:txBody>
          <a:bodyPr/>
          <a:lstStyle/>
          <a:p>
            <a:fld id="{49AEFC51-4A73-4E5D-BF07-4235BAD9A7B9}" type="slidenum">
              <a:rPr lang="fr-FR" smtClean="0"/>
              <a:pPr/>
              <a:t>126</a:t>
            </a:fld>
            <a:endParaRPr lang="fr-FR" dirty="0"/>
          </a:p>
        </p:txBody>
      </p:sp>
      <p:pic>
        <p:nvPicPr>
          <p:cNvPr id="8" name="Picture 7">
            <a:extLst>
              <a:ext uri="{FF2B5EF4-FFF2-40B4-BE49-F238E27FC236}">
                <a16:creationId xmlns:a16="http://schemas.microsoft.com/office/drawing/2014/main" id="{6484B710-EBDC-D52E-91DC-D54E0A20BD6D}"/>
              </a:ext>
            </a:extLst>
          </p:cNvPr>
          <p:cNvPicPr>
            <a:picLocks noChangeAspect="1"/>
          </p:cNvPicPr>
          <p:nvPr/>
        </p:nvPicPr>
        <p:blipFill>
          <a:blip r:embed="rId2"/>
          <a:stretch>
            <a:fillRect/>
          </a:stretch>
        </p:blipFill>
        <p:spPr>
          <a:xfrm>
            <a:off x="88419" y="0"/>
            <a:ext cx="12015161" cy="6858000"/>
          </a:xfrm>
          <a:prstGeom prst="rect">
            <a:avLst/>
          </a:prstGeom>
        </p:spPr>
      </p:pic>
      <p:sp>
        <p:nvSpPr>
          <p:cNvPr id="9" name="Oval 8">
            <a:extLst>
              <a:ext uri="{FF2B5EF4-FFF2-40B4-BE49-F238E27FC236}">
                <a16:creationId xmlns:a16="http://schemas.microsoft.com/office/drawing/2014/main" id="{F36D8AFA-308C-32C0-58DD-1A96B1558C2E}"/>
              </a:ext>
            </a:extLst>
          </p:cNvPr>
          <p:cNvSpPr/>
          <p:nvPr/>
        </p:nvSpPr>
        <p:spPr>
          <a:xfrm>
            <a:off x="1642188" y="0"/>
            <a:ext cx="2397967" cy="5505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9">
            <a:extLst>
              <a:ext uri="{FF2B5EF4-FFF2-40B4-BE49-F238E27FC236}">
                <a16:creationId xmlns:a16="http://schemas.microsoft.com/office/drawing/2014/main" id="{15B27817-A465-65CB-C768-7B754739630E}"/>
              </a:ext>
            </a:extLst>
          </p:cNvPr>
          <p:cNvSpPr/>
          <p:nvPr/>
        </p:nvSpPr>
        <p:spPr>
          <a:xfrm>
            <a:off x="1514670" y="3548742"/>
            <a:ext cx="2397967" cy="5505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334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3C64F-342D-3382-F2A2-CED6716FA6D6}"/>
              </a:ext>
            </a:extLst>
          </p:cNvPr>
          <p:cNvSpPr>
            <a:spLocks noGrp="1"/>
          </p:cNvSpPr>
          <p:nvPr>
            <p:ph type="sldNum" sz="quarter" idx="12"/>
          </p:nvPr>
        </p:nvSpPr>
        <p:spPr/>
        <p:txBody>
          <a:bodyPr/>
          <a:lstStyle/>
          <a:p>
            <a:fld id="{49AEFC51-4A73-4E5D-BF07-4235BAD9A7B9}" type="slidenum">
              <a:rPr lang="fr-FR" smtClean="0"/>
              <a:pPr/>
              <a:t>127</a:t>
            </a:fld>
            <a:endParaRPr lang="fr-FR" dirty="0"/>
          </a:p>
        </p:txBody>
      </p:sp>
      <p:pic>
        <p:nvPicPr>
          <p:cNvPr id="4" name="Picture 3">
            <a:extLst>
              <a:ext uri="{FF2B5EF4-FFF2-40B4-BE49-F238E27FC236}">
                <a16:creationId xmlns:a16="http://schemas.microsoft.com/office/drawing/2014/main" id="{A1FF0839-F913-438D-5D26-46F41C9BCE04}"/>
              </a:ext>
            </a:extLst>
          </p:cNvPr>
          <p:cNvPicPr>
            <a:picLocks noChangeAspect="1"/>
          </p:cNvPicPr>
          <p:nvPr/>
        </p:nvPicPr>
        <p:blipFill>
          <a:blip r:embed="rId2"/>
          <a:stretch>
            <a:fillRect/>
          </a:stretch>
        </p:blipFill>
        <p:spPr>
          <a:xfrm>
            <a:off x="0" y="35029"/>
            <a:ext cx="12192000" cy="6787941"/>
          </a:xfrm>
          <a:prstGeom prst="rect">
            <a:avLst/>
          </a:prstGeom>
        </p:spPr>
      </p:pic>
      <p:sp>
        <p:nvSpPr>
          <p:cNvPr id="5" name="Oval 4">
            <a:extLst>
              <a:ext uri="{FF2B5EF4-FFF2-40B4-BE49-F238E27FC236}">
                <a16:creationId xmlns:a16="http://schemas.microsoft.com/office/drawing/2014/main" id="{0A44133E-2781-2BA2-A6C3-B58C048A7C21}"/>
              </a:ext>
            </a:extLst>
          </p:cNvPr>
          <p:cNvSpPr/>
          <p:nvPr/>
        </p:nvSpPr>
        <p:spPr>
          <a:xfrm>
            <a:off x="6335486" y="2985796"/>
            <a:ext cx="2948473" cy="6997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548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3C64F-342D-3382-F2A2-CED6716FA6D6}"/>
              </a:ext>
            </a:extLst>
          </p:cNvPr>
          <p:cNvSpPr>
            <a:spLocks noGrp="1"/>
          </p:cNvSpPr>
          <p:nvPr>
            <p:ph type="sldNum" sz="quarter" idx="12"/>
          </p:nvPr>
        </p:nvSpPr>
        <p:spPr/>
        <p:txBody>
          <a:bodyPr/>
          <a:lstStyle/>
          <a:p>
            <a:fld id="{49AEFC51-4A73-4E5D-BF07-4235BAD9A7B9}" type="slidenum">
              <a:rPr lang="fr-FR" smtClean="0"/>
              <a:pPr/>
              <a:t>128</a:t>
            </a:fld>
            <a:endParaRPr lang="fr-FR" dirty="0"/>
          </a:p>
        </p:txBody>
      </p:sp>
      <p:pic>
        <p:nvPicPr>
          <p:cNvPr id="8" name="Picture 7">
            <a:extLst>
              <a:ext uri="{FF2B5EF4-FFF2-40B4-BE49-F238E27FC236}">
                <a16:creationId xmlns:a16="http://schemas.microsoft.com/office/drawing/2014/main" id="{1A01B88E-67C6-F927-B478-AE7E3BBD1A2C}"/>
              </a:ext>
            </a:extLst>
          </p:cNvPr>
          <p:cNvPicPr>
            <a:picLocks noChangeAspect="1"/>
          </p:cNvPicPr>
          <p:nvPr/>
        </p:nvPicPr>
        <p:blipFill>
          <a:blip r:embed="rId2"/>
          <a:stretch>
            <a:fillRect/>
          </a:stretch>
        </p:blipFill>
        <p:spPr>
          <a:xfrm>
            <a:off x="0" y="103592"/>
            <a:ext cx="12192000" cy="6650816"/>
          </a:xfrm>
          <a:prstGeom prst="rect">
            <a:avLst/>
          </a:prstGeom>
        </p:spPr>
      </p:pic>
    </p:spTree>
    <p:extLst>
      <p:ext uri="{BB962C8B-B14F-4D97-AF65-F5344CB8AC3E}">
        <p14:creationId xmlns:p14="http://schemas.microsoft.com/office/powerpoint/2010/main" val="5945273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3C64F-342D-3382-F2A2-CED6716FA6D6}"/>
              </a:ext>
            </a:extLst>
          </p:cNvPr>
          <p:cNvSpPr>
            <a:spLocks noGrp="1"/>
          </p:cNvSpPr>
          <p:nvPr>
            <p:ph type="sldNum" sz="quarter" idx="12"/>
          </p:nvPr>
        </p:nvSpPr>
        <p:spPr/>
        <p:txBody>
          <a:bodyPr/>
          <a:lstStyle/>
          <a:p>
            <a:fld id="{49AEFC51-4A73-4E5D-BF07-4235BAD9A7B9}" type="slidenum">
              <a:rPr lang="fr-FR" smtClean="0"/>
              <a:pPr/>
              <a:t>129</a:t>
            </a:fld>
            <a:endParaRPr lang="fr-FR" dirty="0"/>
          </a:p>
        </p:txBody>
      </p:sp>
      <p:pic>
        <p:nvPicPr>
          <p:cNvPr id="4" name="Picture 3">
            <a:extLst>
              <a:ext uri="{FF2B5EF4-FFF2-40B4-BE49-F238E27FC236}">
                <a16:creationId xmlns:a16="http://schemas.microsoft.com/office/drawing/2014/main" id="{F635DDF1-A077-1212-49FB-0D74B544F4E9}"/>
              </a:ext>
            </a:extLst>
          </p:cNvPr>
          <p:cNvPicPr>
            <a:picLocks noChangeAspect="1"/>
          </p:cNvPicPr>
          <p:nvPr/>
        </p:nvPicPr>
        <p:blipFill>
          <a:blip r:embed="rId2"/>
          <a:stretch>
            <a:fillRect/>
          </a:stretch>
        </p:blipFill>
        <p:spPr>
          <a:xfrm>
            <a:off x="170155" y="0"/>
            <a:ext cx="11851689" cy="6858000"/>
          </a:xfrm>
          <a:prstGeom prst="rect">
            <a:avLst/>
          </a:prstGeom>
        </p:spPr>
      </p:pic>
      <p:sp>
        <p:nvSpPr>
          <p:cNvPr id="5" name="Oval 4">
            <a:extLst>
              <a:ext uri="{FF2B5EF4-FFF2-40B4-BE49-F238E27FC236}">
                <a16:creationId xmlns:a16="http://schemas.microsoft.com/office/drawing/2014/main" id="{063F7C6A-A4D7-C343-8248-AF42FDEECBBE}"/>
              </a:ext>
            </a:extLst>
          </p:cNvPr>
          <p:cNvSpPr/>
          <p:nvPr/>
        </p:nvSpPr>
        <p:spPr>
          <a:xfrm>
            <a:off x="1782146" y="1754156"/>
            <a:ext cx="1959429" cy="4198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7246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ACBD-7133-E5AD-B599-8A06F23222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C1E5CB-40B3-284C-7872-9C3534E9B8D0}"/>
              </a:ext>
            </a:extLst>
          </p:cNvPr>
          <p:cNvSpPr>
            <a:spLocks noGrp="1"/>
          </p:cNvSpPr>
          <p:nvPr>
            <p:ph type="title"/>
          </p:nvPr>
        </p:nvSpPr>
        <p:spPr/>
        <p:txBody>
          <a:bodyPr/>
          <a:lstStyle/>
          <a:p>
            <a:r>
              <a:rPr lang="fr-FR" dirty="0"/>
              <a:t>La conclusion</a:t>
            </a:r>
          </a:p>
        </p:txBody>
      </p:sp>
      <p:sp>
        <p:nvSpPr>
          <p:cNvPr id="3" name="Content Placeholder 2">
            <a:extLst>
              <a:ext uri="{FF2B5EF4-FFF2-40B4-BE49-F238E27FC236}">
                <a16:creationId xmlns:a16="http://schemas.microsoft.com/office/drawing/2014/main" id="{C6229FB1-9879-7C41-E968-DC87ACB3CD18}"/>
              </a:ext>
            </a:extLst>
          </p:cNvPr>
          <p:cNvSpPr>
            <a:spLocks noGrp="1"/>
          </p:cNvSpPr>
          <p:nvPr>
            <p:ph idx="1"/>
          </p:nvPr>
        </p:nvSpPr>
        <p:spPr/>
        <p:txBody>
          <a:bodyPr/>
          <a:lstStyle/>
          <a:p>
            <a:r>
              <a:rPr lang="fr-FR" dirty="0"/>
              <a:t>Considérant que le nombre de cabinets certifiés correspond à 100% des vétérinaires traitant des bovins, des porcs et/ou des poulets </a:t>
            </a:r>
          </a:p>
          <a:p>
            <a:pPr lvl="1">
              <a:buFont typeface="Calibri" panose="020F0502020204030204" pitchFamily="34" charset="0"/>
              <a:buChar char="→"/>
            </a:pPr>
            <a:r>
              <a:rPr lang="fr-FR" dirty="0">
                <a:sym typeface="Wingdings" panose="05000000000000000000" pitchFamily="2" charset="2"/>
              </a:rPr>
              <a:t>une couverture entre 60 - 76%</a:t>
            </a:r>
          </a:p>
          <a:p>
            <a:r>
              <a:rPr lang="fr-FR" dirty="0">
                <a:sym typeface="Wingdings" panose="05000000000000000000" pitchFamily="2" charset="2"/>
              </a:rPr>
              <a:t>Il y a probablement encore beaucoup de vétérinaires non certifiés</a:t>
            </a:r>
          </a:p>
          <a:p>
            <a:r>
              <a:rPr lang="fr-FR" dirty="0">
                <a:sym typeface="Wingdings" panose="05000000000000000000" pitchFamily="2" charset="2"/>
              </a:rPr>
              <a:t>Il reste pourtant impossible de donner une estimation réelle de la couverture des données d’utilisation</a:t>
            </a:r>
          </a:p>
          <a:p>
            <a:r>
              <a:rPr lang="fr-FR" dirty="0">
                <a:sym typeface="Wingdings" panose="05000000000000000000" pitchFamily="2" charset="2"/>
              </a:rPr>
              <a:t>L’analyse des données d’utilisation qui suit doit être </a:t>
            </a:r>
            <a:r>
              <a:rPr lang="fr-FR" dirty="0"/>
              <a:t>prise </a:t>
            </a:r>
            <a:r>
              <a:rPr lang="fr-FR" u="sng" dirty="0"/>
              <a:t>avec précaution!</a:t>
            </a:r>
          </a:p>
        </p:txBody>
      </p:sp>
      <p:sp>
        <p:nvSpPr>
          <p:cNvPr id="2" name="Slide Number Placeholder 1">
            <a:extLst>
              <a:ext uri="{FF2B5EF4-FFF2-40B4-BE49-F238E27FC236}">
                <a16:creationId xmlns:a16="http://schemas.microsoft.com/office/drawing/2014/main" id="{5BFB1039-DFB9-14F8-8CA4-57F7C2B88D23}"/>
              </a:ext>
            </a:extLst>
          </p:cNvPr>
          <p:cNvSpPr>
            <a:spLocks noGrp="1"/>
          </p:cNvSpPr>
          <p:nvPr>
            <p:ph type="sldNum" sz="quarter" idx="12"/>
          </p:nvPr>
        </p:nvSpPr>
        <p:spPr/>
        <p:txBody>
          <a:bodyPr/>
          <a:lstStyle/>
          <a:p>
            <a:fld id="{49AEFC51-4A73-4E5D-BF07-4235BAD9A7B9}" type="slidenum">
              <a:rPr lang="fr-FR" smtClean="0"/>
              <a:pPr/>
              <a:t>13</a:t>
            </a:fld>
            <a:endParaRPr lang="fr-FR" dirty="0"/>
          </a:p>
        </p:txBody>
      </p:sp>
    </p:spTree>
    <p:extLst>
      <p:ext uri="{BB962C8B-B14F-4D97-AF65-F5344CB8AC3E}">
        <p14:creationId xmlns:p14="http://schemas.microsoft.com/office/powerpoint/2010/main" val="21466902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489285" y="323135"/>
            <a:ext cx="8773885" cy="1056629"/>
          </a:xfrm>
        </p:spPr>
        <p:txBody>
          <a:bodyPr/>
          <a:lstStyle/>
          <a:p>
            <a:pPr algn="l"/>
            <a:r>
              <a:rPr lang="fr-LU" sz="3200" dirty="0"/>
              <a:t>b) Lors de la saisie des coordonnées du déclarant, de qui demande-t-on le numéro de téléphone?</a:t>
            </a:r>
            <a:endParaRPr lang="fr-FR" sz="88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489285" y="2384493"/>
            <a:ext cx="10736608" cy="2082139"/>
          </a:xfrm>
        </p:spPr>
        <p:txBody>
          <a:bodyPr/>
          <a:lstStyle/>
          <a:p>
            <a:pPr algn="l"/>
            <a:r>
              <a:rPr lang="fr-LU" sz="3200" dirty="0"/>
              <a:t>Il est préférable d’indiquer ici le numéro de téléphone de la personne qui encode les données, car en cas de question, celle-ci pourra réouvrir la démarche et la corriger immédiatement.</a:t>
            </a:r>
            <a:endParaRPr lang="fr-FR" sz="32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130</a:t>
            </a:fld>
            <a:endParaRPr lang="fr-FR" dirty="0"/>
          </a:p>
        </p:txBody>
      </p:sp>
    </p:spTree>
    <p:extLst>
      <p:ext uri="{BB962C8B-B14F-4D97-AF65-F5344CB8AC3E}">
        <p14:creationId xmlns:p14="http://schemas.microsoft.com/office/powerpoint/2010/main" val="14947068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41421" y="319930"/>
            <a:ext cx="8154709" cy="1555523"/>
          </a:xfrm>
        </p:spPr>
        <p:txBody>
          <a:bodyPr/>
          <a:lstStyle/>
          <a:p>
            <a:pPr algn="l"/>
            <a:r>
              <a:rPr lang="fr-LU" sz="3200" dirty="0"/>
              <a:t>c) FR: Étant frontalier / prestataire de services et ne disposant pas d’un accès à MyGuichet.lu, quelles démarches dois-je suivre ?</a:t>
            </a:r>
            <a:endParaRPr lang="fr-FR" sz="32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345232" y="1875453"/>
            <a:ext cx="11747241" cy="3890996"/>
          </a:xfrm>
        </p:spPr>
        <p:txBody>
          <a:bodyPr/>
          <a:lstStyle/>
          <a:p>
            <a:pPr marL="342900" indent="-342900" algn="l">
              <a:buFont typeface="Arial" panose="020B0604020202020204" pitchFamily="34" charset="0"/>
              <a:buChar char="•"/>
            </a:pPr>
            <a:r>
              <a:rPr lang="fr-LU" dirty="0"/>
              <a:t>Pour faire des démarches avec suivi et transmission électronique officielle, il te faut impérativement </a:t>
            </a:r>
            <a:r>
              <a:rPr lang="fr-LU" b="1" dirty="0"/>
              <a:t>un moyen d’authentification sécurisé </a:t>
            </a:r>
            <a:r>
              <a:rPr lang="fr-LU" dirty="0"/>
              <a:t>(p. ex.: une identité numérique </a:t>
            </a:r>
            <a:r>
              <a:rPr lang="fr-LU" dirty="0" err="1"/>
              <a:t>LuxTrust</a:t>
            </a:r>
            <a:r>
              <a:rPr lang="fr-LU" dirty="0"/>
              <a:t>, une </a:t>
            </a:r>
            <a:r>
              <a:rPr lang="fr-LU" dirty="0" err="1"/>
              <a:t>eID</a:t>
            </a:r>
            <a:r>
              <a:rPr lang="fr-LU" dirty="0"/>
              <a:t> luxembourgeoise ou une solution </a:t>
            </a:r>
            <a:r>
              <a:rPr lang="fr-LU" dirty="0" err="1"/>
              <a:t>eIDAS</a:t>
            </a:r>
            <a:r>
              <a:rPr lang="fr-LU" dirty="0"/>
              <a:t> reconnue). Sans ce moyen d’authentification, tu ne peux pas accéder à MyGuichet.lu pour soumettre ou signer des démarches. </a:t>
            </a:r>
          </a:p>
          <a:p>
            <a:pPr marL="342900" indent="-342900" algn="l">
              <a:buFont typeface="Arial" panose="020B0604020202020204" pitchFamily="34" charset="0"/>
              <a:buChar char="•"/>
            </a:pPr>
            <a:r>
              <a:rPr lang="fr-LU" dirty="0"/>
              <a:t>Pour obtenir un accès authentifié à </a:t>
            </a:r>
            <a:r>
              <a:rPr lang="fr-LU" dirty="0" err="1"/>
              <a:t>MyGuichet</a:t>
            </a:r>
            <a:r>
              <a:rPr lang="fr-LU" dirty="0"/>
              <a:t>, tu dois te procurer un produit d’authentification (comme une identité numérique </a:t>
            </a:r>
            <a:r>
              <a:rPr lang="fr-LU" dirty="0" err="1"/>
              <a:t>LuxTrust</a:t>
            </a:r>
            <a:r>
              <a:rPr lang="fr-LU" dirty="0"/>
              <a:t>) ou utiliser une solution </a:t>
            </a:r>
            <a:r>
              <a:rPr lang="fr-LU" dirty="0" err="1"/>
              <a:t>eIDAS</a:t>
            </a:r>
            <a:r>
              <a:rPr lang="fr-LU" dirty="0"/>
              <a:t> reconnue de ton pays d’origine *</a:t>
            </a:r>
          </a:p>
          <a:p>
            <a:pPr marL="342900" indent="-342900" algn="l">
              <a:buFont typeface="Arial" panose="020B0604020202020204" pitchFamily="34" charset="0"/>
              <a:buChar char="•"/>
            </a:pPr>
            <a:r>
              <a:rPr lang="fr-LU" dirty="0"/>
              <a:t>Une fois authentifié, tu peux créer un espace professionnel ou privé selon ton statut et tes besoins, et ensuite effectuer les démarches en ligne sécurisées sur </a:t>
            </a:r>
            <a:r>
              <a:rPr lang="fr-LU" dirty="0" err="1"/>
              <a:t>MyGuichet</a:t>
            </a:r>
            <a:r>
              <a:rPr lang="fr-LU" dirty="0"/>
              <a:t>.</a:t>
            </a:r>
          </a:p>
          <a:p>
            <a:pPr marL="342900" indent="-342900" algn="l">
              <a:buFont typeface="Arial" panose="020B0604020202020204" pitchFamily="34" charset="0"/>
              <a:buChar char="•"/>
            </a:pPr>
            <a:r>
              <a:rPr lang="fr-LU" dirty="0"/>
              <a:t>Pour plus d’aide, contacte la </a:t>
            </a:r>
            <a:r>
              <a:rPr lang="fr-LU" dirty="0" err="1"/>
              <a:t>helpline</a:t>
            </a:r>
            <a:r>
              <a:rPr lang="fr-LU" dirty="0"/>
              <a:t> de </a:t>
            </a:r>
            <a:r>
              <a:rPr lang="fr-LU" dirty="0" err="1"/>
              <a:t>MyGuichet</a:t>
            </a:r>
            <a:r>
              <a:rPr lang="fr-LU" dirty="0"/>
              <a:t>:(+352) 247 82 000 https://guichet.public.lu/fr/citoyens/support/contact/contact_guichet.html</a:t>
            </a:r>
          </a:p>
          <a:p>
            <a:pPr marL="342900" indent="-342900" algn="l">
              <a:buFont typeface="Arial" panose="020B0604020202020204" pitchFamily="34" charset="0"/>
              <a:buChar char="•"/>
            </a:pPr>
            <a:endParaRPr lang="fr-LU" dirty="0"/>
          </a:p>
          <a:p>
            <a:pPr algn="l"/>
            <a:endParaRPr lang="fr-FR"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131</a:t>
            </a:fld>
            <a:endParaRPr lang="fr-FR" dirty="0"/>
          </a:p>
        </p:txBody>
      </p:sp>
    </p:spTree>
    <p:extLst>
      <p:ext uri="{BB962C8B-B14F-4D97-AF65-F5344CB8AC3E}">
        <p14:creationId xmlns:p14="http://schemas.microsoft.com/office/powerpoint/2010/main" val="7115284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41421" y="234236"/>
            <a:ext cx="8494295" cy="1641217"/>
          </a:xfrm>
        </p:spPr>
        <p:txBody>
          <a:bodyPr/>
          <a:lstStyle/>
          <a:p>
            <a:pPr algn="l"/>
            <a:r>
              <a:rPr lang="fr-LU" sz="3200" dirty="0"/>
              <a:t>c) </a:t>
            </a:r>
            <a:r>
              <a:rPr lang="de-DE" sz="3200" dirty="0"/>
              <a:t>DE: Als Grenzgänger / Dienstleistungserbringer ohne Zugang zu MyGuichet.lu – welche Schritte muss ich unternehmen?</a:t>
            </a:r>
            <a:endParaRPr lang="fr-FR" sz="32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41421" y="1765822"/>
            <a:ext cx="10639600" cy="4728415"/>
          </a:xfrm>
        </p:spPr>
        <p:txBody>
          <a:bodyPr/>
          <a:lstStyle/>
          <a:p>
            <a:pPr marL="342900" indent="-342900" algn="l">
              <a:buFont typeface="Arial" panose="020B0604020202020204" pitchFamily="34" charset="0"/>
              <a:buChar char="•"/>
            </a:pPr>
            <a:r>
              <a:rPr lang="de-DE" sz="2000" dirty="0"/>
              <a:t>Um Vorgänge mit offizieller elektronischer Übermittlung und Nachverfolgung durchführen zu können, benötigst du zwingend ein sicheres Authentifizierungsmittel (z. B. eine digitale </a:t>
            </a:r>
            <a:r>
              <a:rPr lang="de-DE" sz="2000" dirty="0" err="1"/>
              <a:t>LuxTrust</a:t>
            </a:r>
            <a:r>
              <a:rPr lang="de-DE" sz="2000" dirty="0"/>
              <a:t>-Identität, eine luxemburgische </a:t>
            </a:r>
            <a:r>
              <a:rPr lang="de-DE" sz="2000" dirty="0" err="1"/>
              <a:t>eID</a:t>
            </a:r>
            <a:r>
              <a:rPr lang="de-DE" sz="2000" dirty="0"/>
              <a:t> oder eine anerkannte </a:t>
            </a:r>
            <a:r>
              <a:rPr lang="de-DE" sz="2000" dirty="0" err="1"/>
              <a:t>eIDAS</a:t>
            </a:r>
            <a:r>
              <a:rPr lang="de-DE" sz="2000" dirty="0"/>
              <a:t>-Lösung). Ohne dieses Authentifizierungsmittel kannst du nicht auf MyGuichet.lu zugreifen, um Vorgänge einzureichen oder zu unterzeichnen.</a:t>
            </a:r>
          </a:p>
          <a:p>
            <a:pPr marL="342900" indent="-342900" algn="l">
              <a:buFont typeface="Arial" panose="020B0604020202020204" pitchFamily="34" charset="0"/>
              <a:buChar char="•"/>
            </a:pPr>
            <a:r>
              <a:rPr lang="de-DE" sz="2000" dirty="0"/>
              <a:t>Um einen authentifizierten Zugang zu </a:t>
            </a:r>
            <a:r>
              <a:rPr lang="de-DE" sz="2000" dirty="0" err="1"/>
              <a:t>MyGuichet</a:t>
            </a:r>
            <a:r>
              <a:rPr lang="de-DE" sz="2000" dirty="0"/>
              <a:t> zu erhalten, musst du ein Authentifizierungsprodukt (wie z. B. eine digitale </a:t>
            </a:r>
            <a:r>
              <a:rPr lang="de-DE" sz="2000" dirty="0" err="1"/>
              <a:t>LuxTrust</a:t>
            </a:r>
            <a:r>
              <a:rPr lang="de-DE" sz="2000" dirty="0"/>
              <a:t>-Identität) erwerben oder eine in deinem Herkunftsland anerkannte </a:t>
            </a:r>
            <a:r>
              <a:rPr lang="de-DE" sz="2000" dirty="0" err="1"/>
              <a:t>eIDAS</a:t>
            </a:r>
            <a:r>
              <a:rPr lang="de-DE" sz="2000" dirty="0"/>
              <a:t>-Lösung verwenden. *</a:t>
            </a:r>
          </a:p>
          <a:p>
            <a:pPr marL="342900" indent="-342900" algn="l">
              <a:buFont typeface="Arial" panose="020B0604020202020204" pitchFamily="34" charset="0"/>
              <a:buChar char="•"/>
            </a:pPr>
            <a:r>
              <a:rPr lang="de-DE" sz="2000" dirty="0"/>
              <a:t>Nach der Authentifizierung kannst du – je nach deinem Status und deinen Bedürfnissen – einen beruflichen oder privaten Bereich erstellen und anschließend die gesicherten Online-Vorgänge auf </a:t>
            </a:r>
            <a:r>
              <a:rPr lang="de-DE" sz="2000" dirty="0" err="1"/>
              <a:t>MyGuichet</a:t>
            </a:r>
            <a:r>
              <a:rPr lang="de-DE" sz="2000" dirty="0"/>
              <a:t> durchführen.</a:t>
            </a:r>
          </a:p>
          <a:p>
            <a:pPr marL="342900" indent="-342900" algn="l">
              <a:buFont typeface="Arial" panose="020B0604020202020204" pitchFamily="34" charset="0"/>
              <a:buChar char="•"/>
            </a:pPr>
            <a:r>
              <a:rPr lang="de-DE" sz="2000" dirty="0"/>
              <a:t>Für weitere Hilfe kontaktiere bitte die </a:t>
            </a:r>
            <a:r>
              <a:rPr lang="de-DE" sz="2000" dirty="0" err="1"/>
              <a:t>Helpline</a:t>
            </a:r>
            <a:r>
              <a:rPr lang="de-DE" sz="2000" dirty="0"/>
              <a:t> von </a:t>
            </a:r>
            <a:r>
              <a:rPr lang="de-DE" sz="2000" dirty="0" err="1"/>
              <a:t>MyGuichet</a:t>
            </a:r>
            <a:r>
              <a:rPr lang="de-DE" sz="2000" dirty="0"/>
              <a:t>:(+352)24782000 https://guichet.public.lu/de/citoyens/support/contact/contact_guichet.html</a:t>
            </a:r>
            <a:endParaRPr lang="fr-LU" sz="2000" dirty="0"/>
          </a:p>
          <a:p>
            <a:pPr algn="l"/>
            <a:endParaRPr lang="fr-FR" sz="20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132</a:t>
            </a:fld>
            <a:endParaRPr lang="fr-FR" dirty="0"/>
          </a:p>
        </p:txBody>
      </p:sp>
    </p:spTree>
    <p:extLst>
      <p:ext uri="{BB962C8B-B14F-4D97-AF65-F5344CB8AC3E}">
        <p14:creationId xmlns:p14="http://schemas.microsoft.com/office/powerpoint/2010/main" val="252442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53453" y="319931"/>
            <a:ext cx="8378276" cy="1076162"/>
          </a:xfrm>
        </p:spPr>
        <p:txBody>
          <a:bodyPr/>
          <a:lstStyle/>
          <a:p>
            <a:pPr algn="l"/>
            <a:r>
              <a:rPr lang="fr-LU" sz="3200" dirty="0"/>
              <a:t>d) FR: Et si je n’ai pas de numéro d’immatriculation? </a:t>
            </a:r>
            <a:endParaRPr lang="fr-FR" sz="32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53453" y="1459011"/>
            <a:ext cx="11313368" cy="3939977"/>
          </a:xfrm>
        </p:spPr>
        <p:txBody>
          <a:bodyPr/>
          <a:lstStyle/>
          <a:p>
            <a:pPr marL="342900" indent="-342900" algn="l">
              <a:buFont typeface="Arial" panose="020B0604020202020204" pitchFamily="34" charset="0"/>
              <a:buChar char="•"/>
            </a:pPr>
            <a:r>
              <a:rPr lang="fr-LU" sz="3200" dirty="0"/>
              <a:t>Si tu dispose d’un moyen de signature électronique (</a:t>
            </a:r>
            <a:r>
              <a:rPr lang="fr-LU" sz="3200" dirty="0" err="1"/>
              <a:t>eIDAS</a:t>
            </a:r>
            <a:r>
              <a:rPr lang="fr-LU" sz="3200" dirty="0"/>
              <a:t>, </a:t>
            </a:r>
            <a:r>
              <a:rPr lang="fr-LU" sz="3200" dirty="0" err="1"/>
              <a:t>Luxtrust</a:t>
            </a:r>
            <a:r>
              <a:rPr lang="fr-LU" sz="3200" dirty="0"/>
              <a:t>): </a:t>
            </a:r>
            <a:r>
              <a:rPr lang="fr-LU" sz="3200" dirty="0">
                <a:hlinkClick r:id="rId3"/>
              </a:rPr>
              <a:t>Demande d’attribution du numéro d’identification national dans le Registre national des personnes physiques à des fins professionnelles</a:t>
            </a:r>
            <a:r>
              <a:rPr lang="fr-LU" sz="3200" dirty="0"/>
              <a:t> </a:t>
            </a:r>
          </a:p>
          <a:p>
            <a:pPr marL="342900" indent="-342900" algn="l">
              <a:buFont typeface="Arial" panose="020B0604020202020204" pitchFamily="34" charset="0"/>
              <a:buChar char="•"/>
            </a:pPr>
            <a:r>
              <a:rPr lang="fr-LU" sz="3200" dirty="0"/>
              <a:t>Si tu ne dispose pas d’un moyen de signature électronique, alors tu peux demander une immatriculation à </a:t>
            </a:r>
            <a:r>
              <a:rPr lang="fr-LU" sz="3200" dirty="0">
                <a:hlinkClick r:id="rId4"/>
              </a:rPr>
              <a:t>Registre.National@ctie.etat.lu</a:t>
            </a:r>
            <a:r>
              <a:rPr lang="fr-LU" sz="3200" dirty="0"/>
              <a:t> il va falloir fournir des justificatifs de nationalité et de résidence</a:t>
            </a:r>
            <a:endParaRPr lang="fr-LU" sz="3200" dirty="0">
              <a:hlinkClick r:id="rId4"/>
            </a:endParaRPr>
          </a:p>
          <a:p>
            <a:pPr algn="l"/>
            <a:endParaRPr lang="fr-LU" sz="3200" dirty="0"/>
          </a:p>
          <a:p>
            <a:pPr algn="l"/>
            <a:endParaRPr lang="fr-FR" sz="32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133</a:t>
            </a:fld>
            <a:endParaRPr lang="fr-FR" dirty="0"/>
          </a:p>
        </p:txBody>
      </p:sp>
    </p:spTree>
    <p:extLst>
      <p:ext uri="{BB962C8B-B14F-4D97-AF65-F5344CB8AC3E}">
        <p14:creationId xmlns:p14="http://schemas.microsoft.com/office/powerpoint/2010/main" val="12932879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53453" y="319931"/>
            <a:ext cx="8419097" cy="1067998"/>
          </a:xfrm>
        </p:spPr>
        <p:txBody>
          <a:bodyPr/>
          <a:lstStyle/>
          <a:p>
            <a:pPr algn="l"/>
            <a:r>
              <a:rPr lang="fr-LU" sz="3200" dirty="0"/>
              <a:t>d) DE: </a:t>
            </a:r>
            <a:r>
              <a:rPr lang="de-DE" sz="3200" dirty="0"/>
              <a:t>Und wenn ich keine Matrikelnummer habe?</a:t>
            </a:r>
            <a:endParaRPr lang="fr-FR" sz="32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53453" y="1459011"/>
            <a:ext cx="11313368" cy="3939977"/>
          </a:xfrm>
        </p:spPr>
        <p:txBody>
          <a:bodyPr/>
          <a:lstStyle/>
          <a:p>
            <a:pPr marL="342900" indent="-342900" algn="l">
              <a:buFont typeface="Arial" panose="020B0604020202020204" pitchFamily="34" charset="0"/>
              <a:buChar char="•"/>
            </a:pPr>
            <a:r>
              <a:rPr lang="de-DE" sz="3200" dirty="0"/>
              <a:t>Wenn du über ein elektronisches Signaturmittel verfügst (</a:t>
            </a:r>
            <a:r>
              <a:rPr lang="de-DE" sz="3200" dirty="0" err="1"/>
              <a:t>eIDAS</a:t>
            </a:r>
            <a:r>
              <a:rPr lang="de-DE" sz="3200" dirty="0"/>
              <a:t>, </a:t>
            </a:r>
            <a:r>
              <a:rPr lang="de-DE" sz="3200" dirty="0" err="1"/>
              <a:t>LuxTrust</a:t>
            </a:r>
            <a:r>
              <a:rPr lang="de-DE" sz="3200" dirty="0"/>
              <a:t>): </a:t>
            </a:r>
            <a:r>
              <a:rPr lang="de-DE" sz="3200" dirty="0">
                <a:hlinkClick r:id="rId3"/>
              </a:rPr>
              <a:t>Antrag auf Zuweisung der nationalen Identifikationsnummer im Nationalen Register natürlicher Personen für berufliche Zwecke</a:t>
            </a:r>
            <a:r>
              <a:rPr lang="de-DE" sz="3200" dirty="0"/>
              <a:t>.</a:t>
            </a:r>
          </a:p>
          <a:p>
            <a:pPr marL="342900" indent="-342900" algn="l">
              <a:buFont typeface="Arial" panose="020B0604020202020204" pitchFamily="34" charset="0"/>
              <a:buChar char="•"/>
            </a:pPr>
            <a:r>
              <a:rPr lang="de-DE" sz="3200" dirty="0"/>
              <a:t>Wenn du über kein elektronisches Signaturmittel verfügst: Dann kannst du eine Registrierung per E-Mail an </a:t>
            </a:r>
            <a:r>
              <a:rPr lang="de-DE" sz="3200" dirty="0">
                <a:hlinkClick r:id="rId4"/>
              </a:rPr>
              <a:t>Registre.National@ctie.etat.lu</a:t>
            </a:r>
            <a:r>
              <a:rPr lang="de-DE" sz="3200" dirty="0"/>
              <a:t> beantragen. In diesem Fall müssen Nachweise über deine Staatsangehörigkeit und deinen Wohnsitz vorgelegt werden.</a:t>
            </a:r>
            <a:endParaRPr lang="fr-LU" sz="3200" dirty="0"/>
          </a:p>
          <a:p>
            <a:pPr algn="l"/>
            <a:endParaRPr lang="fr-FR" sz="32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134</a:t>
            </a:fld>
            <a:endParaRPr lang="fr-FR" dirty="0"/>
          </a:p>
        </p:txBody>
      </p:sp>
    </p:spTree>
    <p:extLst>
      <p:ext uri="{BB962C8B-B14F-4D97-AF65-F5344CB8AC3E}">
        <p14:creationId xmlns:p14="http://schemas.microsoft.com/office/powerpoint/2010/main" val="25378998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489284" y="-1051791"/>
            <a:ext cx="8952045" cy="2447454"/>
          </a:xfrm>
        </p:spPr>
        <p:txBody>
          <a:bodyPr/>
          <a:lstStyle/>
          <a:p>
            <a:pPr algn="l"/>
            <a:r>
              <a:rPr lang="fr-LU" sz="3200" dirty="0"/>
              <a:t>e) Un dédommagement des vétérinaires qui introduisent leurs données d’utilisation est-il prévu ?</a:t>
            </a:r>
            <a:endParaRPr lang="fr-FR" sz="88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489284" y="1672389"/>
            <a:ext cx="10988842" cy="4415590"/>
          </a:xfrm>
        </p:spPr>
        <p:txBody>
          <a:bodyPr/>
          <a:lstStyle/>
          <a:p>
            <a:pPr algn="l">
              <a:buFont typeface="Arial" panose="020B0604020202020204" pitchFamily="34" charset="0"/>
              <a:buChar char="•"/>
            </a:pPr>
            <a:r>
              <a:rPr lang="fr-LU" sz="3200" dirty="0"/>
              <a:t>Non, comme il s’agit d’une obligation légale, tu es tenu de respecter la loi, même s’il n’y a pas de budget prévu à cet effet. </a:t>
            </a:r>
          </a:p>
          <a:p>
            <a:pPr algn="l">
              <a:buFont typeface="Arial" panose="020B0604020202020204" pitchFamily="34" charset="0"/>
              <a:buChar char="•"/>
            </a:pPr>
            <a:r>
              <a:rPr lang="fr-LU" sz="3200" dirty="0"/>
              <a:t>En tant que vétérinaire, tu dois également suivre le code de déontologie, qui impose de respecter la législation en vigueur. </a:t>
            </a:r>
          </a:p>
          <a:p>
            <a:pPr algn="l">
              <a:buFont typeface="Arial" panose="020B0604020202020204" pitchFamily="34" charset="0"/>
              <a:buChar char="•"/>
            </a:pPr>
            <a:r>
              <a:rPr lang="fr-LU" sz="3200" dirty="0"/>
              <a:t>Tu dois donc te conformer au règlement grand-ducal du 23 décembre 2022 modifiant le règlement grand-ducal modifié du 15 janvier 1993 relatif à la mise sur le marché des médicaments vétérinaires. </a:t>
            </a:r>
            <a:endParaRPr lang="fr-FR" sz="32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135</a:t>
            </a:fld>
            <a:endParaRPr lang="fr-FR" dirty="0"/>
          </a:p>
        </p:txBody>
      </p:sp>
    </p:spTree>
    <p:extLst>
      <p:ext uri="{BB962C8B-B14F-4D97-AF65-F5344CB8AC3E}">
        <p14:creationId xmlns:p14="http://schemas.microsoft.com/office/powerpoint/2010/main" val="23705720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17358" y="-149422"/>
            <a:ext cx="8410074" cy="1539553"/>
          </a:xfrm>
        </p:spPr>
        <p:txBody>
          <a:bodyPr/>
          <a:lstStyle/>
          <a:p>
            <a:pPr algn="l"/>
            <a:r>
              <a:rPr lang="fr-LU" sz="3200" dirty="0"/>
              <a:t>f) Dois-je obligatoirement utiliser un mandat ? Suis‑je obligé d’en recourir ?</a:t>
            </a:r>
            <a:endParaRPr lang="fr-FR" sz="32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17358" y="1757469"/>
            <a:ext cx="11081084" cy="4150036"/>
          </a:xfrm>
        </p:spPr>
        <p:txBody>
          <a:bodyPr/>
          <a:lstStyle/>
          <a:p>
            <a:pPr algn="l">
              <a:buFont typeface="Arial" panose="020B0604020202020204" pitchFamily="34" charset="0"/>
              <a:buChar char="•"/>
            </a:pPr>
            <a:r>
              <a:rPr lang="fr-LU" sz="3200" dirty="0"/>
              <a:t>Tu n’es pas obligé d’utiliser un mandat si tu n’en as pas besoin.</a:t>
            </a:r>
          </a:p>
          <a:p>
            <a:pPr algn="l">
              <a:buFont typeface="Arial" panose="020B0604020202020204" pitchFamily="34" charset="0"/>
              <a:buChar char="•"/>
            </a:pPr>
            <a:r>
              <a:rPr lang="fr-LU" sz="3200" dirty="0"/>
              <a:t>Il est utile uniquement si quelqu’un d’autre (confrère ou assistant(e)) encode tes données pour toi.</a:t>
            </a:r>
          </a:p>
          <a:p>
            <a:pPr algn="l">
              <a:buFont typeface="Arial" panose="020B0604020202020204" pitchFamily="34" charset="0"/>
              <a:buChar char="•"/>
            </a:pPr>
            <a:r>
              <a:rPr lang="fr-LU" sz="3200" dirty="0"/>
              <a:t>Dans ce cas, il faut lui fournir le </a:t>
            </a:r>
            <a:r>
              <a:rPr lang="fr-LU" sz="3200" dirty="0" err="1"/>
              <a:t>token</a:t>
            </a:r>
            <a:r>
              <a:rPr lang="fr-LU" sz="3200" dirty="0"/>
              <a:t> créé pour lui passer le mandat et lui permettre d’accéder à la démarche </a:t>
            </a:r>
          </a:p>
          <a:p>
            <a:pPr algn="l"/>
            <a:r>
              <a:rPr lang="fr-LU" sz="3200" b="1" dirty="0"/>
              <a:t>« administration des médicaments aux animaux »</a:t>
            </a:r>
            <a:r>
              <a:rPr lang="fr-LU" sz="3200" dirty="0"/>
              <a:t>.</a:t>
            </a:r>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136</a:t>
            </a:fld>
            <a:endParaRPr lang="fr-FR" dirty="0"/>
          </a:p>
        </p:txBody>
      </p:sp>
    </p:spTree>
    <p:extLst>
      <p:ext uri="{BB962C8B-B14F-4D97-AF65-F5344CB8AC3E}">
        <p14:creationId xmlns:p14="http://schemas.microsoft.com/office/powerpoint/2010/main" val="27454810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77516" y="733927"/>
            <a:ext cx="8419527" cy="1612232"/>
          </a:xfrm>
        </p:spPr>
        <p:txBody>
          <a:bodyPr/>
          <a:lstStyle/>
          <a:p>
            <a:pPr algn="l"/>
            <a:r>
              <a:rPr lang="fr-LU" sz="3200" dirty="0"/>
              <a:t>g) Puisque je vais encoder les données d’utilisation pour tout mon cabinet, seule ma certification est nécessaire, mes collègues n’ont pas besoin de se certifier?</a:t>
            </a:r>
            <a:endParaRPr lang="fr-FR" sz="496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77516" y="2432096"/>
            <a:ext cx="10900610" cy="3343061"/>
          </a:xfrm>
        </p:spPr>
        <p:txBody>
          <a:bodyPr/>
          <a:lstStyle/>
          <a:p>
            <a:pPr algn="l">
              <a:buFont typeface="Arial" panose="020B0604020202020204" pitchFamily="34" charset="0"/>
              <a:buChar char="•"/>
            </a:pPr>
            <a:r>
              <a:rPr lang="fr-LU" sz="3200" dirty="0"/>
              <a:t>En fait, tous les vétérinaires doivent se certifier individuellement. </a:t>
            </a:r>
          </a:p>
          <a:p>
            <a:pPr algn="l">
              <a:buFont typeface="Arial" panose="020B0604020202020204" pitchFamily="34" charset="0"/>
              <a:buChar char="•"/>
            </a:pPr>
            <a:r>
              <a:rPr lang="fr-LU" sz="3200" dirty="0"/>
              <a:t>Cela est nécessaire car cet accès sera également requis pour d’autres démarches de l’ALVA à l’avenir.</a:t>
            </a:r>
          </a:p>
          <a:p>
            <a:pPr algn="l">
              <a:buFont typeface="Arial" panose="020B0604020202020204" pitchFamily="34" charset="0"/>
              <a:buChar char="•"/>
            </a:pPr>
            <a:r>
              <a:rPr lang="fr-LU" sz="3200" dirty="0"/>
              <a:t>En plus le </a:t>
            </a:r>
            <a:r>
              <a:rPr lang="fr-LU" sz="3200" dirty="0" err="1"/>
              <a:t>token</a:t>
            </a:r>
            <a:r>
              <a:rPr lang="fr-LU" sz="3200" dirty="0"/>
              <a:t> délivré par l’ALVA n’a qu’une validité de 6 mois.</a:t>
            </a:r>
            <a:endParaRPr lang="fr-LU" sz="40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137</a:t>
            </a:fld>
            <a:endParaRPr lang="fr-FR" dirty="0"/>
          </a:p>
        </p:txBody>
      </p:sp>
    </p:spTree>
    <p:extLst>
      <p:ext uri="{BB962C8B-B14F-4D97-AF65-F5344CB8AC3E}">
        <p14:creationId xmlns:p14="http://schemas.microsoft.com/office/powerpoint/2010/main" val="7184961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77516" y="389785"/>
            <a:ext cx="8133347" cy="1547299"/>
          </a:xfrm>
        </p:spPr>
        <p:txBody>
          <a:bodyPr/>
          <a:lstStyle/>
          <a:p>
            <a:pPr algn="l"/>
            <a:r>
              <a:rPr lang="fr-LU" sz="3200" dirty="0"/>
              <a:t>h) FR: Je ne suis qu’un prestataire de services au Luxembourg, dois-je quand même me certifier individuellement ? </a:t>
            </a:r>
            <a:endParaRPr lang="fr-FR" sz="496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77515" y="1937084"/>
            <a:ext cx="10948737" cy="4531131"/>
          </a:xfrm>
        </p:spPr>
        <p:txBody>
          <a:bodyPr/>
          <a:lstStyle/>
          <a:p>
            <a:pPr algn="l">
              <a:buFont typeface="Arial" panose="020B0604020202020204" pitchFamily="34" charset="0"/>
              <a:buChar char="•"/>
            </a:pPr>
            <a:r>
              <a:rPr lang="fr-LU" sz="3200" dirty="0"/>
              <a:t>Oui, même en tant que prestataire de services, tu dois te certifier individuellement. </a:t>
            </a:r>
          </a:p>
          <a:p>
            <a:pPr algn="l">
              <a:buFont typeface="Arial" panose="020B0604020202020204" pitchFamily="34" charset="0"/>
              <a:buChar char="•"/>
            </a:pPr>
            <a:r>
              <a:rPr lang="fr-LU" sz="3200" dirty="0"/>
              <a:t>La certification est liée à l’identification de chaque vétérinaire auprès de l’ALVA. Elle est nécessaire non seulement pour introduire les données d’utilisation, mais aussi pour d’autres démarches futures nécessitant un accès sécurisé. </a:t>
            </a:r>
          </a:p>
          <a:p>
            <a:pPr algn="l">
              <a:buFont typeface="Arial" panose="020B0604020202020204" pitchFamily="34" charset="0"/>
              <a:buChar char="•"/>
            </a:pPr>
            <a:r>
              <a:rPr lang="fr-LU" sz="3200" dirty="0"/>
              <a:t>De plus, le </a:t>
            </a:r>
            <a:r>
              <a:rPr lang="fr-LU" sz="3200" dirty="0" err="1"/>
              <a:t>token</a:t>
            </a:r>
            <a:r>
              <a:rPr lang="fr-LU" sz="3200" dirty="0"/>
              <a:t> que tu reçois n’a qu’une validité de 6 mois</a:t>
            </a:r>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138</a:t>
            </a:fld>
            <a:endParaRPr lang="fr-FR" dirty="0"/>
          </a:p>
        </p:txBody>
      </p:sp>
    </p:spTree>
    <p:extLst>
      <p:ext uri="{BB962C8B-B14F-4D97-AF65-F5344CB8AC3E}">
        <p14:creationId xmlns:p14="http://schemas.microsoft.com/office/powerpoint/2010/main" val="36332839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77516" y="389785"/>
            <a:ext cx="8133347" cy="1547299"/>
          </a:xfrm>
        </p:spPr>
        <p:txBody>
          <a:bodyPr/>
          <a:lstStyle/>
          <a:p>
            <a:pPr algn="l"/>
            <a:r>
              <a:rPr lang="fr-LU" sz="3200" dirty="0"/>
              <a:t>h) DE: </a:t>
            </a:r>
            <a:r>
              <a:rPr lang="de-DE" sz="3200" dirty="0"/>
              <a:t>Ich bin nur ein Dienstleistungserbringer in Luxemburg – muss ich mich trotzdem individuell zertifizieren?</a:t>
            </a:r>
            <a:r>
              <a:rPr lang="fr-LU" sz="3200" dirty="0"/>
              <a:t> </a:t>
            </a:r>
            <a:endParaRPr lang="fr-FR" sz="496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77515" y="1937084"/>
            <a:ext cx="10948737" cy="4531131"/>
          </a:xfrm>
        </p:spPr>
        <p:txBody>
          <a:bodyPr/>
          <a:lstStyle/>
          <a:p>
            <a:pPr algn="l">
              <a:buFont typeface="Arial" panose="020B0604020202020204" pitchFamily="34" charset="0"/>
              <a:buChar char="•"/>
            </a:pPr>
            <a:r>
              <a:rPr lang="de-DE" sz="3200" dirty="0"/>
              <a:t>Ja, selbst als Dienstleistungserbringer musst du dich individuell zertifizieren.</a:t>
            </a:r>
          </a:p>
          <a:p>
            <a:pPr algn="l">
              <a:buFont typeface="Arial" panose="020B0604020202020204" pitchFamily="34" charset="0"/>
              <a:buChar char="•"/>
            </a:pPr>
            <a:r>
              <a:rPr lang="de-DE" sz="3200" dirty="0"/>
              <a:t>Die Zertifizierung ist mit der Identifizierung jedes Tierarztes bei der ALVA verbunden. Sie ist nicht nur erforderlich, um Nutzungsdaten einzugeben, sondern auch für andere zukünftige Vorgänge, die einen gesicherten Zugang benötigen.</a:t>
            </a:r>
          </a:p>
          <a:p>
            <a:pPr algn="l">
              <a:buFont typeface="Arial" panose="020B0604020202020204" pitchFamily="34" charset="0"/>
              <a:buChar char="•"/>
            </a:pPr>
            <a:r>
              <a:rPr lang="de-DE" sz="3200" dirty="0"/>
              <a:t>Außerdem ist der Token, den du erhältst, nur 6 Monate gültig.</a:t>
            </a:r>
            <a:endParaRPr lang="fr-LU" sz="32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139</a:t>
            </a:fld>
            <a:endParaRPr lang="fr-FR" dirty="0"/>
          </a:p>
        </p:txBody>
      </p:sp>
    </p:spTree>
    <p:extLst>
      <p:ext uri="{BB962C8B-B14F-4D97-AF65-F5344CB8AC3E}">
        <p14:creationId xmlns:p14="http://schemas.microsoft.com/office/powerpoint/2010/main" val="231282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2C9A-695F-9CC0-A13F-FE7BCA2DD8A7}"/>
              </a:ext>
            </a:extLst>
          </p:cNvPr>
          <p:cNvSpPr>
            <a:spLocks noGrp="1"/>
          </p:cNvSpPr>
          <p:nvPr>
            <p:ph type="title"/>
          </p:nvPr>
        </p:nvSpPr>
        <p:spPr/>
        <p:txBody>
          <a:bodyPr/>
          <a:lstStyle/>
          <a:p>
            <a:r>
              <a:rPr lang="fr-FR" sz="2000" dirty="0"/>
              <a:t>Ventes vs utilisation pour les animaux destinés à la production alimentaire et couverture estimée</a:t>
            </a:r>
          </a:p>
        </p:txBody>
      </p:sp>
      <p:graphicFrame>
        <p:nvGraphicFramePr>
          <p:cNvPr id="7" name="Content Placeholder 6">
            <a:extLst>
              <a:ext uri="{FF2B5EF4-FFF2-40B4-BE49-F238E27FC236}">
                <a16:creationId xmlns:a16="http://schemas.microsoft.com/office/drawing/2014/main" id="{FB61F7FF-6126-9976-9B6A-B1CFEECE1D52}"/>
              </a:ext>
            </a:extLst>
          </p:cNvPr>
          <p:cNvGraphicFramePr>
            <a:graphicFrameLocks noGrp="1"/>
          </p:cNvGraphicFramePr>
          <p:nvPr>
            <p:ph idx="1"/>
            <p:extLst>
              <p:ext uri="{D42A27DB-BD31-4B8C-83A1-F6EECF244321}">
                <p14:modId xmlns:p14="http://schemas.microsoft.com/office/powerpoint/2010/main" val="1589717971"/>
              </p:ext>
            </p:extLst>
          </p:nvPr>
        </p:nvGraphicFramePr>
        <p:xfrm>
          <a:off x="120868" y="938518"/>
          <a:ext cx="11950263" cy="5409729"/>
        </p:xfrm>
        <a:graphic>
          <a:graphicData uri="http://schemas.openxmlformats.org/drawingml/2006/table">
            <a:tbl>
              <a:tblPr firstRow="1" bandRow="1">
                <a:tableStyleId>{5C22544A-7EE6-4342-B048-85BDC9FD1C3A}</a:tableStyleId>
              </a:tblPr>
              <a:tblGrid>
                <a:gridCol w="1595738">
                  <a:extLst>
                    <a:ext uri="{9D8B030D-6E8A-4147-A177-3AD203B41FA5}">
                      <a16:colId xmlns:a16="http://schemas.microsoft.com/office/drawing/2014/main" val="1237773109"/>
                    </a:ext>
                  </a:extLst>
                </a:gridCol>
                <a:gridCol w="999718">
                  <a:extLst>
                    <a:ext uri="{9D8B030D-6E8A-4147-A177-3AD203B41FA5}">
                      <a16:colId xmlns:a16="http://schemas.microsoft.com/office/drawing/2014/main" val="1089158864"/>
                    </a:ext>
                  </a:extLst>
                </a:gridCol>
                <a:gridCol w="1479131">
                  <a:extLst>
                    <a:ext uri="{9D8B030D-6E8A-4147-A177-3AD203B41FA5}">
                      <a16:colId xmlns:a16="http://schemas.microsoft.com/office/drawing/2014/main" val="1156874286"/>
                    </a:ext>
                  </a:extLst>
                </a:gridCol>
                <a:gridCol w="1278193">
                  <a:extLst>
                    <a:ext uri="{9D8B030D-6E8A-4147-A177-3AD203B41FA5}">
                      <a16:colId xmlns:a16="http://schemas.microsoft.com/office/drawing/2014/main" val="1102319360"/>
                    </a:ext>
                  </a:extLst>
                </a:gridCol>
                <a:gridCol w="1278193">
                  <a:extLst>
                    <a:ext uri="{9D8B030D-6E8A-4147-A177-3AD203B41FA5}">
                      <a16:colId xmlns:a16="http://schemas.microsoft.com/office/drawing/2014/main" val="27766912"/>
                    </a:ext>
                  </a:extLst>
                </a:gridCol>
                <a:gridCol w="963388">
                  <a:extLst>
                    <a:ext uri="{9D8B030D-6E8A-4147-A177-3AD203B41FA5}">
                      <a16:colId xmlns:a16="http://schemas.microsoft.com/office/drawing/2014/main" val="1964995013"/>
                    </a:ext>
                  </a:extLst>
                </a:gridCol>
                <a:gridCol w="1479131">
                  <a:extLst>
                    <a:ext uri="{9D8B030D-6E8A-4147-A177-3AD203B41FA5}">
                      <a16:colId xmlns:a16="http://schemas.microsoft.com/office/drawing/2014/main" val="3112471276"/>
                    </a:ext>
                  </a:extLst>
                </a:gridCol>
                <a:gridCol w="1278193">
                  <a:extLst>
                    <a:ext uri="{9D8B030D-6E8A-4147-A177-3AD203B41FA5}">
                      <a16:colId xmlns:a16="http://schemas.microsoft.com/office/drawing/2014/main" val="946574687"/>
                    </a:ext>
                  </a:extLst>
                </a:gridCol>
                <a:gridCol w="1598578">
                  <a:extLst>
                    <a:ext uri="{9D8B030D-6E8A-4147-A177-3AD203B41FA5}">
                      <a16:colId xmlns:a16="http://schemas.microsoft.com/office/drawing/2014/main" val="1153669021"/>
                    </a:ext>
                  </a:extLst>
                </a:gridCol>
              </a:tblGrid>
              <a:tr h="506028">
                <a:tc>
                  <a:txBody>
                    <a:bodyPr/>
                    <a:lstStyle/>
                    <a:p>
                      <a:pPr algn="l">
                        <a:lnSpc>
                          <a:spcPct val="107000"/>
                        </a:lnSpc>
                      </a:pPr>
                      <a:endParaRPr lang="fr-LU" sz="2000" kern="100" dirty="0">
                        <a:effectLst/>
                        <a:latin typeface="Aptos" panose="020B0004020202020204" pitchFamily="34" charset="0"/>
                      </a:endParaRPr>
                    </a:p>
                  </a:txBody>
                  <a:tcPr anchor="ctr"/>
                </a:tc>
                <a:tc gridSpan="4">
                  <a:txBody>
                    <a:bodyPr/>
                    <a:lstStyle/>
                    <a:p>
                      <a:pPr algn="ctr">
                        <a:lnSpc>
                          <a:spcPct val="115000"/>
                        </a:lnSpc>
                        <a:spcAft>
                          <a:spcPts val="800"/>
                        </a:spcAft>
                      </a:pPr>
                      <a:r>
                        <a:rPr lang="fr-FR" sz="2000" kern="100" dirty="0">
                          <a:effectLst/>
                        </a:rPr>
                        <a:t>2023 (tonnes)</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solidFill>
                      <a:srgbClr val="BBE0E3"/>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15000"/>
                        </a:lnSpc>
                        <a:spcAft>
                          <a:spcPts val="800"/>
                        </a:spcAft>
                      </a:pPr>
                      <a:r>
                        <a:rPr lang="fr-FR" sz="2000" kern="100" dirty="0">
                          <a:effectLst/>
                        </a:rPr>
                        <a:t>2024 (tonnes)</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22991809"/>
                  </a:ext>
                </a:extLst>
              </a:tr>
              <a:tr h="467429">
                <a:tc>
                  <a:txBody>
                    <a:bodyPr/>
                    <a:lstStyle/>
                    <a:p>
                      <a:pPr marL="0" algn="l" defTabSz="914400" rtl="0" eaLnBrk="1" latinLnBrk="0" hangingPunct="1">
                        <a:lnSpc>
                          <a:spcPct val="115000"/>
                        </a:lnSpc>
                        <a:spcAft>
                          <a:spcPts val="800"/>
                        </a:spcAft>
                      </a:pPr>
                      <a:endParaRPr lang="fr-LU" sz="2000" b="1" kern="100" dirty="0">
                        <a:solidFill>
                          <a:schemeClr val="lt1"/>
                        </a:solidFill>
                        <a:effectLst/>
                        <a:latin typeface="+mn-lt"/>
                        <a:ea typeface="+mn-ea"/>
                        <a:cs typeface="+mn-cs"/>
                      </a:endParaRPr>
                    </a:p>
                  </a:txBody>
                  <a:tcPr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Vente</a:t>
                      </a:r>
                      <a:endParaRPr lang="fr-LU" sz="2000" b="1" kern="100" dirty="0">
                        <a:solidFill>
                          <a:schemeClr val="lt1"/>
                        </a:solidFill>
                        <a:effectLst/>
                        <a:latin typeface="+mn-lt"/>
                        <a:ea typeface="+mn-ea"/>
                        <a:cs typeface="+mn-cs"/>
                      </a:endParaRPr>
                    </a:p>
                  </a:txBody>
                  <a:tcPr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Utilisation </a:t>
                      </a:r>
                      <a:endParaRPr lang="fr-LU" sz="2000" b="1" kern="100" dirty="0">
                        <a:solidFill>
                          <a:schemeClr val="lt1"/>
                        </a:solidFill>
                        <a:effectLst/>
                        <a:latin typeface="+mn-lt"/>
                        <a:ea typeface="+mn-ea"/>
                        <a:cs typeface="+mn-cs"/>
                      </a:endParaRPr>
                    </a:p>
                  </a:txBody>
                  <a:tcPr marL="0"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Différence</a:t>
                      </a:r>
                      <a:endParaRPr lang="fr-LU" sz="2000" b="1" kern="100" dirty="0">
                        <a:solidFill>
                          <a:schemeClr val="lt1"/>
                        </a:solidFill>
                        <a:effectLst/>
                        <a:latin typeface="+mn-lt"/>
                        <a:ea typeface="+mn-ea"/>
                        <a:cs typeface="+mn-cs"/>
                      </a:endParaRPr>
                    </a:p>
                  </a:txBody>
                  <a:tcPr marL="0" marR="0" marT="0" marB="0"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Couverture</a:t>
                      </a:r>
                      <a:endParaRPr lang="fr-LU" sz="2000" b="1" kern="100" dirty="0">
                        <a:solidFill>
                          <a:schemeClr val="lt1"/>
                        </a:solidFill>
                        <a:effectLst/>
                        <a:latin typeface="+mn-lt"/>
                        <a:ea typeface="+mn-ea"/>
                        <a:cs typeface="+mn-cs"/>
                      </a:endParaRPr>
                    </a:p>
                  </a:txBody>
                  <a:tcPr marL="0" marR="0" marT="0" marB="0"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Vente</a:t>
                      </a:r>
                      <a:endParaRPr lang="fr-LU" sz="2000" b="1" kern="100" dirty="0">
                        <a:solidFill>
                          <a:schemeClr val="lt1"/>
                        </a:solidFill>
                        <a:effectLst/>
                        <a:latin typeface="+mn-lt"/>
                        <a:ea typeface="+mn-ea"/>
                        <a:cs typeface="+mn-cs"/>
                      </a:endParaRPr>
                    </a:p>
                  </a:txBody>
                  <a:tcPr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Utilisation</a:t>
                      </a:r>
                      <a:endParaRPr lang="fr-LU" sz="2000" b="1" kern="100" dirty="0">
                        <a:solidFill>
                          <a:schemeClr val="lt1"/>
                        </a:solidFill>
                        <a:effectLst/>
                        <a:latin typeface="+mn-lt"/>
                        <a:ea typeface="+mn-ea"/>
                        <a:cs typeface="+mn-cs"/>
                      </a:endParaRPr>
                    </a:p>
                  </a:txBody>
                  <a:tcPr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Différence</a:t>
                      </a:r>
                      <a:endParaRPr lang="fr-LU" sz="2000" b="1" kern="100" dirty="0">
                        <a:solidFill>
                          <a:schemeClr val="lt1"/>
                        </a:solidFill>
                        <a:effectLst/>
                        <a:latin typeface="+mn-lt"/>
                        <a:ea typeface="+mn-ea"/>
                        <a:cs typeface="+mn-cs"/>
                      </a:endParaRPr>
                    </a:p>
                  </a:txBody>
                  <a:tcPr marL="0" marR="0" marT="0" marB="0" anchor="ctr">
                    <a:solidFill>
                      <a:srgbClr val="BBE0E3"/>
                    </a:solidFill>
                  </a:tcPr>
                </a:tc>
                <a:tc>
                  <a:txBody>
                    <a:bodyPr/>
                    <a:lstStyle/>
                    <a:p>
                      <a:pPr marL="0" algn="l" defTabSz="914400" rtl="0" eaLnBrk="1" latinLnBrk="0" hangingPunct="1">
                        <a:lnSpc>
                          <a:spcPct val="115000"/>
                        </a:lnSpc>
                        <a:spcAft>
                          <a:spcPts val="800"/>
                        </a:spcAft>
                      </a:pPr>
                      <a:r>
                        <a:rPr lang="fr-FR" sz="2000" b="1" kern="100" dirty="0">
                          <a:solidFill>
                            <a:schemeClr val="lt1"/>
                          </a:solidFill>
                          <a:effectLst/>
                          <a:latin typeface="+mn-lt"/>
                          <a:ea typeface="+mn-ea"/>
                          <a:cs typeface="+mn-cs"/>
                        </a:rPr>
                        <a:t>Couverture</a:t>
                      </a:r>
                      <a:endParaRPr lang="fr-LU" sz="2000" b="1" kern="100" dirty="0">
                        <a:solidFill>
                          <a:schemeClr val="lt1"/>
                        </a:solidFill>
                        <a:effectLst/>
                        <a:latin typeface="+mn-lt"/>
                        <a:ea typeface="+mn-ea"/>
                        <a:cs typeface="+mn-cs"/>
                      </a:endParaRPr>
                    </a:p>
                  </a:txBody>
                  <a:tcPr anchor="ctr">
                    <a:solidFill>
                      <a:srgbClr val="BBE0E3"/>
                    </a:solidFill>
                  </a:tcPr>
                </a:tc>
                <a:extLst>
                  <a:ext uri="{0D108BD9-81ED-4DB2-BD59-A6C34878D82A}">
                    <a16:rowId xmlns:a16="http://schemas.microsoft.com/office/drawing/2014/main" val="1380439358"/>
                  </a:ext>
                </a:extLst>
              </a:tr>
              <a:tr h="1015294">
                <a:tc>
                  <a:txBody>
                    <a:bodyPr/>
                    <a:lstStyle/>
                    <a:p>
                      <a:pPr algn="l">
                        <a:lnSpc>
                          <a:spcPct val="115000"/>
                        </a:lnSpc>
                        <a:spcAft>
                          <a:spcPts val="800"/>
                        </a:spcAft>
                      </a:pPr>
                      <a:r>
                        <a:rPr lang="fr-FR" sz="2000" kern="100" dirty="0">
                          <a:effectLst/>
                        </a:rPr>
                        <a:t>Luxembourg</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1,3</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1,45</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- 0,15</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max. 76 %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1,1</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0,73</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+ 0,37</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max. 71 %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129899388"/>
                  </a:ext>
                </a:extLst>
              </a:tr>
              <a:tr h="1390390">
                <a:tc>
                  <a:txBody>
                    <a:bodyPr/>
                    <a:lstStyle/>
                    <a:p>
                      <a:pPr algn="l">
                        <a:lnSpc>
                          <a:spcPct val="115000"/>
                        </a:lnSpc>
                        <a:spcAft>
                          <a:spcPts val="800"/>
                        </a:spcAft>
                      </a:pPr>
                      <a:r>
                        <a:rPr lang="fr-FR" sz="2000" kern="100" dirty="0">
                          <a:effectLst/>
                        </a:rPr>
                        <a:t>Belgique</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99,9</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132,9</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- 33</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incomplet – 100 %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114,2</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110,4</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+ 3,8</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60 – 85 %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182848563"/>
                  </a:ext>
                </a:extLst>
              </a:tr>
              <a:tr h="1015294">
                <a:tc>
                  <a:txBody>
                    <a:bodyPr/>
                    <a:lstStyle/>
                    <a:p>
                      <a:pPr algn="l">
                        <a:lnSpc>
                          <a:spcPct val="115000"/>
                        </a:lnSpc>
                        <a:spcAft>
                          <a:spcPts val="800"/>
                        </a:spcAft>
                      </a:pPr>
                      <a:r>
                        <a:rPr lang="fr-FR" sz="2000" kern="100" dirty="0">
                          <a:effectLst/>
                        </a:rPr>
                        <a:t>France</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253,9</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29,6</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+ 224,3</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10 – 27 %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255,9</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51,1</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+ 204,8</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19 – 43 %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572570315"/>
                  </a:ext>
                </a:extLst>
              </a:tr>
              <a:tr h="1015294">
                <a:tc>
                  <a:txBody>
                    <a:bodyPr/>
                    <a:lstStyle/>
                    <a:p>
                      <a:pPr algn="l">
                        <a:lnSpc>
                          <a:spcPct val="115000"/>
                        </a:lnSpc>
                        <a:spcAft>
                          <a:spcPts val="800"/>
                        </a:spcAft>
                      </a:pPr>
                      <a:r>
                        <a:rPr lang="fr-FR" sz="2000" kern="100" dirty="0">
                          <a:effectLst/>
                        </a:rPr>
                        <a:t>Allemagne</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520,2</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405,4</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+ 114,8</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80 %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553,6</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463,6</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lgn="ctr">
                        <a:lnSpc>
                          <a:spcPct val="115000"/>
                        </a:lnSpc>
                        <a:spcAft>
                          <a:spcPts val="800"/>
                        </a:spcAft>
                      </a:pPr>
                      <a:r>
                        <a:rPr lang="fr-FR" sz="2000" kern="100" dirty="0">
                          <a:effectLst/>
                        </a:rPr>
                        <a:t>+ 90</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2000" kern="100" dirty="0">
                          <a:effectLst/>
                        </a:rPr>
                        <a:t>87 %</a:t>
                      </a:r>
                      <a:endParaRPr lang="fr-LU"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433907045"/>
                  </a:ext>
                </a:extLst>
              </a:tr>
            </a:tbl>
          </a:graphicData>
        </a:graphic>
      </p:graphicFrame>
      <p:sp>
        <p:nvSpPr>
          <p:cNvPr id="3" name="Slide Number Placeholder 2">
            <a:extLst>
              <a:ext uri="{FF2B5EF4-FFF2-40B4-BE49-F238E27FC236}">
                <a16:creationId xmlns:a16="http://schemas.microsoft.com/office/drawing/2014/main" id="{48819431-143D-4650-C9CF-D5EB8A0DD037}"/>
              </a:ext>
            </a:extLst>
          </p:cNvPr>
          <p:cNvSpPr>
            <a:spLocks noGrp="1"/>
          </p:cNvSpPr>
          <p:nvPr>
            <p:ph type="sldNum" sz="quarter" idx="12"/>
          </p:nvPr>
        </p:nvSpPr>
        <p:spPr/>
        <p:txBody>
          <a:bodyPr/>
          <a:lstStyle/>
          <a:p>
            <a:fld id="{49AEFC51-4A73-4E5D-BF07-4235BAD9A7B9}" type="slidenum">
              <a:rPr lang="fr-FR" smtClean="0"/>
              <a:pPr/>
              <a:t>14</a:t>
            </a:fld>
            <a:endParaRPr lang="fr-FR" dirty="0"/>
          </a:p>
        </p:txBody>
      </p:sp>
    </p:spTree>
    <p:extLst>
      <p:ext uri="{BB962C8B-B14F-4D97-AF65-F5344CB8AC3E}">
        <p14:creationId xmlns:p14="http://schemas.microsoft.com/office/powerpoint/2010/main" val="7187382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65482" y="259155"/>
            <a:ext cx="8121317" cy="1559330"/>
          </a:xfrm>
        </p:spPr>
        <p:txBody>
          <a:bodyPr/>
          <a:lstStyle/>
          <a:p>
            <a:pPr algn="just"/>
            <a:r>
              <a:rPr lang="fr-LU" sz="3200" dirty="0"/>
              <a:t>i) Si tous les vétérinaires doivent se certifier, cela ne risque-t-il pas de compromettre la couverture ?</a:t>
            </a:r>
            <a:endParaRPr lang="fr-FR" sz="496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65482" y="1844265"/>
            <a:ext cx="10984834" cy="4015114"/>
          </a:xfrm>
        </p:spPr>
        <p:txBody>
          <a:bodyPr/>
          <a:lstStyle/>
          <a:p>
            <a:pPr algn="l">
              <a:buFont typeface="Arial" panose="020B0604020202020204" pitchFamily="34" charset="0"/>
              <a:buChar char="•"/>
            </a:pPr>
            <a:r>
              <a:rPr lang="fr-LU" sz="3200" dirty="0"/>
              <a:t>Sois rassuré, à l’avenir nous aurons une meilleure vue d’ensemble du nombre de vétérinaires au Luxembourg et des types d’animaux qu’ils traitent. </a:t>
            </a:r>
          </a:p>
          <a:p>
            <a:pPr algn="l">
              <a:buFont typeface="Arial" panose="020B0604020202020204" pitchFamily="34" charset="0"/>
              <a:buChar char="•"/>
            </a:pPr>
            <a:r>
              <a:rPr lang="fr-LU" sz="3200" dirty="0"/>
              <a:t>Nous tiendrons compte de ces informations lors du calcul et de la communication de la couverture à l’EMA. </a:t>
            </a:r>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140</a:t>
            </a:fld>
            <a:endParaRPr lang="fr-FR" dirty="0"/>
          </a:p>
        </p:txBody>
      </p:sp>
    </p:spTree>
    <p:extLst>
      <p:ext uri="{BB962C8B-B14F-4D97-AF65-F5344CB8AC3E}">
        <p14:creationId xmlns:p14="http://schemas.microsoft.com/office/powerpoint/2010/main" val="40098869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565483" y="685799"/>
            <a:ext cx="8181475" cy="2102468"/>
          </a:xfrm>
        </p:spPr>
        <p:txBody>
          <a:bodyPr/>
          <a:lstStyle/>
          <a:p>
            <a:pPr algn="l"/>
            <a:r>
              <a:rPr lang="fr-LU" sz="3200" dirty="0"/>
              <a:t>j) J’ai observé des travailleurs frontaliers et remarqué que certains ne sont pas déclarés au Luxembourg comme prestataires de services ; ceux-ci échappent à votre déclaration de l’utilisation des antibiotiques!</a:t>
            </a:r>
            <a:endParaRPr lang="fr-FR" sz="496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565483" y="2788267"/>
            <a:ext cx="10543674" cy="3877227"/>
          </a:xfrm>
        </p:spPr>
        <p:txBody>
          <a:bodyPr/>
          <a:lstStyle/>
          <a:p>
            <a:pPr algn="l">
              <a:buFont typeface="Arial" panose="020B0604020202020204" pitchFamily="34" charset="0"/>
              <a:buChar char="•"/>
            </a:pPr>
            <a:r>
              <a:rPr lang="fr-LU" sz="2800" dirty="0"/>
              <a:t>C’est exact. Il s’agit toutefois d’un problème bien plus grave. Ces personnes agissent dans l’illégalité, car elles n’ont pas le droit de délivrer des médicaments ni de traiter des animaux au Luxembourg.</a:t>
            </a:r>
          </a:p>
          <a:p>
            <a:pPr algn="l">
              <a:buFont typeface="Arial" panose="020B0604020202020204" pitchFamily="34" charset="0"/>
              <a:buChar char="•"/>
            </a:pPr>
            <a:r>
              <a:rPr lang="fr-LU" sz="2800" dirty="0"/>
              <a:t>Dans ce cas, nous comptons sur ton retour. Si tu nous signales de telles personnes, nous pouvons prendre les mesures nécessaires pour engager des actions contre elles. </a:t>
            </a:r>
          </a:p>
          <a:p>
            <a:pPr algn="l">
              <a:buFont typeface="Arial" panose="020B0604020202020204" pitchFamily="34" charset="0"/>
              <a:buChar char="•"/>
            </a:pPr>
            <a:r>
              <a:rPr lang="fr-LU" sz="2800" dirty="0"/>
              <a:t>Cela est aussi dans ton intérêt, car ce vétérinaire n’exerce pas de manière conforme, contrairement à toi.</a:t>
            </a:r>
            <a:endParaRPr lang="fr-LU" sz="3600" dirty="0">
              <a:solidFill>
                <a:srgbClr val="FF0000"/>
              </a:solidFill>
            </a:endParaRPr>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141</a:t>
            </a:fld>
            <a:endParaRPr lang="fr-FR" dirty="0"/>
          </a:p>
        </p:txBody>
      </p:sp>
    </p:spTree>
    <p:extLst>
      <p:ext uri="{BB962C8B-B14F-4D97-AF65-F5344CB8AC3E}">
        <p14:creationId xmlns:p14="http://schemas.microsoft.com/office/powerpoint/2010/main" val="30543461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633663" y="825885"/>
            <a:ext cx="8498305" cy="2482805"/>
          </a:xfrm>
        </p:spPr>
        <p:txBody>
          <a:bodyPr/>
          <a:lstStyle/>
          <a:p>
            <a:pPr algn="l"/>
            <a:r>
              <a:rPr lang="fr-LU" sz="3200" dirty="0"/>
              <a:t>k) Si je ne délivre pas directement les médicaments mais que je remets une prescription / une ordonnance au consommateur final, ces antibiotiques ne sont pas déclarés, car ce sont les pharmacies qui délivrent le médicament, et non le vétérinaire lui-même.</a:t>
            </a:r>
            <a:endParaRPr lang="fr-FR" sz="49600" dirty="0"/>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142</a:t>
            </a:fld>
            <a:endParaRPr lang="fr-FR" dirty="0"/>
          </a:p>
        </p:txBody>
      </p:sp>
      <p:sp>
        <p:nvSpPr>
          <p:cNvPr id="2" name="Subtitle 7">
            <a:extLst>
              <a:ext uri="{FF2B5EF4-FFF2-40B4-BE49-F238E27FC236}">
                <a16:creationId xmlns:a16="http://schemas.microsoft.com/office/drawing/2014/main" id="{77F577DD-469A-0627-2757-FB8DEB8AD1C9}"/>
              </a:ext>
            </a:extLst>
          </p:cNvPr>
          <p:cNvSpPr>
            <a:spLocks noGrp="1"/>
          </p:cNvSpPr>
          <p:nvPr>
            <p:ph type="subTitle" idx="1"/>
          </p:nvPr>
        </p:nvSpPr>
        <p:spPr>
          <a:xfrm>
            <a:off x="633663" y="3219869"/>
            <a:ext cx="10771844" cy="3189095"/>
          </a:xfrm>
        </p:spPr>
        <p:txBody>
          <a:bodyPr/>
          <a:lstStyle/>
          <a:p>
            <a:pPr algn="l">
              <a:buFont typeface="Arial" panose="020B0604020202020204" pitchFamily="34" charset="0"/>
              <a:buChar char="•"/>
            </a:pPr>
            <a:r>
              <a:rPr lang="fr-LU" sz="2800" dirty="0"/>
              <a:t>Nous avons bien pris note de cette question, mais nous n’avons malheureusement pas encore de réponse immédiate à te fournir et te remercions de faire preuve d’un peu de patience.</a:t>
            </a:r>
          </a:p>
          <a:p>
            <a:pPr algn="l">
              <a:buFont typeface="Arial" panose="020B0604020202020204" pitchFamily="34" charset="0"/>
              <a:buChar char="•"/>
            </a:pPr>
            <a:r>
              <a:rPr lang="fr-LU" sz="2800" dirty="0"/>
              <a:t>Étant donné que ce cas est relativement rare, nous recommandons pour le moment de ne pas saisir ces données.</a:t>
            </a:r>
          </a:p>
          <a:p>
            <a:pPr algn="l">
              <a:buFont typeface="Arial" panose="020B0604020202020204" pitchFamily="34" charset="0"/>
              <a:buChar char="•"/>
            </a:pPr>
            <a:r>
              <a:rPr lang="fr-LU" sz="2800" dirty="0"/>
              <a:t>Nous travaillons actuellement pour trouver une solution.</a:t>
            </a:r>
            <a:endParaRPr lang="fr-LU" sz="3600" dirty="0">
              <a:solidFill>
                <a:srgbClr val="FF0000"/>
              </a:solidFill>
            </a:endParaRPr>
          </a:p>
        </p:txBody>
      </p:sp>
    </p:spTree>
    <p:extLst>
      <p:ext uri="{BB962C8B-B14F-4D97-AF65-F5344CB8AC3E}">
        <p14:creationId xmlns:p14="http://schemas.microsoft.com/office/powerpoint/2010/main" val="8658179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A85244-B691-136F-D196-FA89C3B1A3A2}"/>
              </a:ext>
            </a:extLst>
          </p:cNvPr>
          <p:cNvSpPr>
            <a:spLocks noGrp="1"/>
          </p:cNvSpPr>
          <p:nvPr>
            <p:ph type="ctrTitle"/>
          </p:nvPr>
        </p:nvSpPr>
        <p:spPr>
          <a:xfrm>
            <a:off x="489284" y="301021"/>
            <a:ext cx="8438148" cy="3068053"/>
          </a:xfrm>
        </p:spPr>
        <p:txBody>
          <a:bodyPr/>
          <a:lstStyle/>
          <a:p>
            <a:pPr algn="l"/>
            <a:r>
              <a:rPr lang="fr-LU" sz="3200" dirty="0"/>
              <a:t>l) Je suis vétérinaire pour animaux de compagnie et je possède à titre privé des moutons, des chèvres et/ou un cheval que je traite occasionnellement ou pour lesquels je délivre des médicaments à d’autres propriétaires. Dois-je également déclarer ces médicaments ? </a:t>
            </a:r>
            <a:endParaRPr lang="fr-FR" sz="3200" dirty="0"/>
          </a:p>
        </p:txBody>
      </p:sp>
      <p:sp>
        <p:nvSpPr>
          <p:cNvPr id="8" name="Subtitle 7">
            <a:extLst>
              <a:ext uri="{FF2B5EF4-FFF2-40B4-BE49-F238E27FC236}">
                <a16:creationId xmlns:a16="http://schemas.microsoft.com/office/drawing/2014/main" id="{1EA3FE59-A812-82FF-B690-C069F88E43E9}"/>
              </a:ext>
            </a:extLst>
          </p:cNvPr>
          <p:cNvSpPr>
            <a:spLocks noGrp="1"/>
          </p:cNvSpPr>
          <p:nvPr>
            <p:ph type="subTitle" idx="1"/>
          </p:nvPr>
        </p:nvSpPr>
        <p:spPr>
          <a:xfrm>
            <a:off x="489284" y="3632439"/>
            <a:ext cx="10543674" cy="2371319"/>
          </a:xfrm>
        </p:spPr>
        <p:txBody>
          <a:bodyPr/>
          <a:lstStyle/>
          <a:p>
            <a:pPr algn="l">
              <a:buFont typeface="Arial" panose="020B0604020202020204" pitchFamily="34" charset="0"/>
              <a:buChar char="•"/>
            </a:pPr>
            <a:r>
              <a:rPr lang="fr-LU" sz="2400" dirty="0"/>
              <a:t>Même si la déclaration de l’utilisation des antibiotiques chez les chiens, les chats et les animaux à fourrure ne deviendra obligatoire qu’à partir de 2029, il est déjà obligatoire dès à présent de transmettre toutes les données concernant l’utilisation d’antibiotiques chez les chevaux (qu’ils soient destinés ou non à la production alimentaire), les moutons, les chèvres, les canards, les oies, les poulets, les dindes, les bovins, les porcs, les lapins destinés à la production alimentaire et les poissons.</a:t>
            </a:r>
            <a:endParaRPr lang="fr-LU" sz="3200" dirty="0">
              <a:solidFill>
                <a:srgbClr val="FF0000"/>
              </a:solidFill>
            </a:endParaRPr>
          </a:p>
        </p:txBody>
      </p:sp>
      <p:sp>
        <p:nvSpPr>
          <p:cNvPr id="4" name="Slide Number Placeholder 3">
            <a:extLst>
              <a:ext uri="{FF2B5EF4-FFF2-40B4-BE49-F238E27FC236}">
                <a16:creationId xmlns:a16="http://schemas.microsoft.com/office/drawing/2014/main" id="{B255CED8-77A4-9B37-F19E-B09B437C6CF9}"/>
              </a:ext>
            </a:extLst>
          </p:cNvPr>
          <p:cNvSpPr>
            <a:spLocks noGrp="1"/>
          </p:cNvSpPr>
          <p:nvPr>
            <p:ph type="sldNum" sz="quarter" idx="12"/>
          </p:nvPr>
        </p:nvSpPr>
        <p:spPr/>
        <p:txBody>
          <a:bodyPr/>
          <a:lstStyle/>
          <a:p>
            <a:fld id="{49AEFC51-4A73-4E5D-BF07-4235BAD9A7B9}" type="slidenum">
              <a:rPr lang="fr-FR" smtClean="0"/>
              <a:pPr/>
              <a:t>143</a:t>
            </a:fld>
            <a:endParaRPr lang="fr-FR" dirty="0"/>
          </a:p>
        </p:txBody>
      </p:sp>
    </p:spTree>
    <p:extLst>
      <p:ext uri="{BB962C8B-B14F-4D97-AF65-F5344CB8AC3E}">
        <p14:creationId xmlns:p14="http://schemas.microsoft.com/office/powerpoint/2010/main" val="159164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6530-A44E-703A-F5AF-3F93D679134F}"/>
              </a:ext>
            </a:extLst>
          </p:cNvPr>
          <p:cNvSpPr>
            <a:spLocks noGrp="1"/>
          </p:cNvSpPr>
          <p:nvPr>
            <p:ph type="title"/>
          </p:nvPr>
        </p:nvSpPr>
        <p:spPr/>
        <p:txBody>
          <a:bodyPr/>
          <a:lstStyle/>
          <a:p>
            <a:r>
              <a:rPr lang="fr-LU" sz="1600" dirty="0"/>
              <a:t>Utilisation déclarée des médicaments antimicrobiens chez les bovins, les porcs et les poulets (en tonnes de substance active) et couverture des données déclarées (en %) par pays et par année</a:t>
            </a:r>
            <a:endParaRPr lang="fr-FR" sz="1600" dirty="0"/>
          </a:p>
        </p:txBody>
      </p:sp>
      <p:graphicFrame>
        <p:nvGraphicFramePr>
          <p:cNvPr id="4" name="Content Placeholder 3">
            <a:extLst>
              <a:ext uri="{FF2B5EF4-FFF2-40B4-BE49-F238E27FC236}">
                <a16:creationId xmlns:a16="http://schemas.microsoft.com/office/drawing/2014/main" id="{F929AD63-426B-A641-FF15-540FFB53A031}"/>
              </a:ext>
            </a:extLst>
          </p:cNvPr>
          <p:cNvGraphicFramePr>
            <a:graphicFrameLocks noGrp="1"/>
          </p:cNvGraphicFramePr>
          <p:nvPr>
            <p:ph idx="1"/>
            <p:extLst>
              <p:ext uri="{D42A27DB-BD31-4B8C-83A1-F6EECF244321}">
                <p14:modId xmlns:p14="http://schemas.microsoft.com/office/powerpoint/2010/main" val="501923240"/>
              </p:ext>
            </p:extLst>
          </p:nvPr>
        </p:nvGraphicFramePr>
        <p:xfrm>
          <a:off x="592195" y="898767"/>
          <a:ext cx="10959721" cy="1828800"/>
        </p:xfrm>
        <a:graphic>
          <a:graphicData uri="http://schemas.openxmlformats.org/drawingml/2006/table">
            <a:tbl>
              <a:tblPr firstRow="1" bandRow="1">
                <a:tableStyleId>{5C22544A-7EE6-4342-B048-85BDC9FD1C3A}</a:tableStyleId>
              </a:tblPr>
              <a:tblGrid>
                <a:gridCol w="1444869">
                  <a:extLst>
                    <a:ext uri="{9D8B030D-6E8A-4147-A177-3AD203B41FA5}">
                      <a16:colId xmlns:a16="http://schemas.microsoft.com/office/drawing/2014/main" val="1873818989"/>
                    </a:ext>
                  </a:extLst>
                </a:gridCol>
                <a:gridCol w="2466897">
                  <a:extLst>
                    <a:ext uri="{9D8B030D-6E8A-4147-A177-3AD203B41FA5}">
                      <a16:colId xmlns:a16="http://schemas.microsoft.com/office/drawing/2014/main" val="1705804586"/>
                    </a:ext>
                  </a:extLst>
                </a:gridCol>
                <a:gridCol w="2541421">
                  <a:extLst>
                    <a:ext uri="{9D8B030D-6E8A-4147-A177-3AD203B41FA5}">
                      <a16:colId xmlns:a16="http://schemas.microsoft.com/office/drawing/2014/main" val="3041659244"/>
                    </a:ext>
                  </a:extLst>
                </a:gridCol>
                <a:gridCol w="2333572">
                  <a:extLst>
                    <a:ext uri="{9D8B030D-6E8A-4147-A177-3AD203B41FA5}">
                      <a16:colId xmlns:a16="http://schemas.microsoft.com/office/drawing/2014/main" val="928077984"/>
                    </a:ext>
                  </a:extLst>
                </a:gridCol>
                <a:gridCol w="2172962">
                  <a:extLst>
                    <a:ext uri="{9D8B030D-6E8A-4147-A177-3AD203B41FA5}">
                      <a16:colId xmlns:a16="http://schemas.microsoft.com/office/drawing/2014/main" val="4130706768"/>
                    </a:ext>
                  </a:extLst>
                </a:gridCol>
              </a:tblGrid>
              <a:tr h="220842">
                <a:tc>
                  <a:txBody>
                    <a:bodyPr/>
                    <a:lstStyle/>
                    <a:p>
                      <a:r>
                        <a:rPr lang="fr-FR" sz="1400" dirty="0"/>
                        <a:t>bovins</a:t>
                      </a:r>
                    </a:p>
                  </a:txBody>
                  <a:tcPr/>
                </a:tc>
                <a:tc gridSpan="2">
                  <a:txBody>
                    <a:bodyPr/>
                    <a:lstStyle/>
                    <a:p>
                      <a:pPr algn="ctr"/>
                      <a:r>
                        <a:rPr lang="fr-FR" sz="1400" dirty="0"/>
                        <a:t>2023</a:t>
                      </a:r>
                    </a:p>
                  </a:txBody>
                  <a:tcPr/>
                </a:tc>
                <a:tc hMerge="1">
                  <a:txBody>
                    <a:bodyPr/>
                    <a:lstStyle/>
                    <a:p>
                      <a:endParaRPr lang="fr-FR" dirty="0"/>
                    </a:p>
                  </a:txBody>
                  <a:tcPr/>
                </a:tc>
                <a:tc gridSpan="2">
                  <a:txBody>
                    <a:bodyPr/>
                    <a:lstStyle/>
                    <a:p>
                      <a:pPr algn="ctr"/>
                      <a:r>
                        <a:rPr lang="fr-FR" sz="1400" dirty="0"/>
                        <a:t>2024</a:t>
                      </a:r>
                    </a:p>
                  </a:txBody>
                  <a:tcPr/>
                </a:tc>
                <a:tc hMerge="1">
                  <a:txBody>
                    <a:bodyPr/>
                    <a:lstStyle/>
                    <a:p>
                      <a:endParaRPr lang="fr-FR" dirty="0"/>
                    </a:p>
                  </a:txBody>
                  <a:tcPr/>
                </a:tc>
                <a:extLst>
                  <a:ext uri="{0D108BD9-81ED-4DB2-BD59-A6C34878D82A}">
                    <a16:rowId xmlns:a16="http://schemas.microsoft.com/office/drawing/2014/main" val="3943753391"/>
                  </a:ext>
                </a:extLst>
              </a:tr>
              <a:tr h="282195">
                <a:tc>
                  <a:txBody>
                    <a:bodyPr/>
                    <a:lstStyle/>
                    <a:p>
                      <a:pPr algn="ctr"/>
                      <a:endParaRPr lang="fr-FR" sz="1400" dirty="0"/>
                    </a:p>
                  </a:txBody>
                  <a:tcPr/>
                </a:tc>
                <a:tc>
                  <a:txBody>
                    <a:bodyPr/>
                    <a:lstStyle/>
                    <a:p>
                      <a:pPr algn="ctr"/>
                      <a:r>
                        <a:rPr lang="fr-FR" sz="1400" dirty="0"/>
                        <a:t>Utilisation (tonnes)</a:t>
                      </a:r>
                    </a:p>
                  </a:txBody>
                  <a:tcPr/>
                </a:tc>
                <a:tc>
                  <a:txBody>
                    <a:bodyPr/>
                    <a:lstStyle/>
                    <a:p>
                      <a:pPr algn="ctr"/>
                      <a:r>
                        <a:rPr lang="fr-FR" sz="1400" dirty="0"/>
                        <a:t>Couverture</a:t>
                      </a:r>
                    </a:p>
                  </a:txBody>
                  <a:tcPr/>
                </a:tc>
                <a:tc>
                  <a:txBody>
                    <a:bodyPr/>
                    <a:lstStyle/>
                    <a:p>
                      <a:pPr algn="ctr"/>
                      <a:r>
                        <a:rPr lang="fr-FR" sz="1400" dirty="0"/>
                        <a:t>Utilisation (tonnes)</a:t>
                      </a:r>
                    </a:p>
                  </a:txBody>
                  <a:tcPr/>
                </a:tc>
                <a:tc>
                  <a:txBody>
                    <a:bodyPr/>
                    <a:lstStyle/>
                    <a:p>
                      <a:pPr algn="ctr"/>
                      <a:r>
                        <a:rPr lang="fr-FR" sz="1400" dirty="0"/>
                        <a:t>Couverture</a:t>
                      </a:r>
                    </a:p>
                  </a:txBody>
                  <a:tcPr/>
                </a:tc>
                <a:extLst>
                  <a:ext uri="{0D108BD9-81ED-4DB2-BD59-A6C34878D82A}">
                    <a16:rowId xmlns:a16="http://schemas.microsoft.com/office/drawing/2014/main" val="2717847336"/>
                  </a:ext>
                </a:extLst>
              </a:tr>
              <a:tr h="220842">
                <a:tc>
                  <a:txBody>
                    <a:bodyPr/>
                    <a:lstStyle/>
                    <a:p>
                      <a:r>
                        <a:rPr lang="fr-FR" sz="1400" dirty="0"/>
                        <a:t>Luxembourg</a:t>
                      </a:r>
                    </a:p>
                  </a:txBody>
                  <a:tcPr/>
                </a:tc>
                <a:tc>
                  <a:txBody>
                    <a:bodyPr/>
                    <a:lstStyle/>
                    <a:p>
                      <a:pPr algn="ctr"/>
                      <a:r>
                        <a:rPr lang="fr-FR" sz="1400" dirty="0"/>
                        <a:t>1,1</a:t>
                      </a:r>
                    </a:p>
                  </a:txBody>
                  <a:tcPr/>
                </a:tc>
                <a:tc>
                  <a:txBody>
                    <a:bodyPr/>
                    <a:lstStyle/>
                    <a:p>
                      <a:pPr algn="ctr"/>
                      <a:r>
                        <a:rPr lang="fr-FR" sz="1400" dirty="0"/>
                        <a:t>Incomplète</a:t>
                      </a:r>
                    </a:p>
                  </a:txBody>
                  <a:tcPr/>
                </a:tc>
                <a:tc>
                  <a:txBody>
                    <a:bodyPr/>
                    <a:lstStyle/>
                    <a:p>
                      <a:pPr algn="ctr"/>
                      <a:r>
                        <a:rPr lang="fr-FR" sz="1400" dirty="0"/>
                        <a:t>0,38</a:t>
                      </a:r>
                    </a:p>
                  </a:txBody>
                  <a:tcPr/>
                </a:tc>
                <a:tc>
                  <a:txBody>
                    <a:bodyPr/>
                    <a:lstStyle/>
                    <a:p>
                      <a:pPr algn="ctr"/>
                      <a:r>
                        <a:rPr lang="fr-FR" sz="1400" dirty="0"/>
                        <a:t>Incomplète</a:t>
                      </a:r>
                    </a:p>
                  </a:txBody>
                  <a:tcPr/>
                </a:tc>
                <a:extLst>
                  <a:ext uri="{0D108BD9-81ED-4DB2-BD59-A6C34878D82A}">
                    <a16:rowId xmlns:a16="http://schemas.microsoft.com/office/drawing/2014/main" val="3737373115"/>
                  </a:ext>
                </a:extLst>
              </a:tr>
              <a:tr h="220842">
                <a:tc>
                  <a:txBody>
                    <a:bodyPr/>
                    <a:lstStyle/>
                    <a:p>
                      <a:r>
                        <a:rPr lang="fr-FR" sz="1400" dirty="0"/>
                        <a:t>Belgique</a:t>
                      </a:r>
                    </a:p>
                  </a:txBody>
                  <a:tcPr/>
                </a:tc>
                <a:tc>
                  <a:txBody>
                    <a:bodyPr/>
                    <a:lstStyle/>
                    <a:p>
                      <a:pPr algn="ctr"/>
                      <a:r>
                        <a:rPr lang="fr-FR" sz="1400" dirty="0"/>
                        <a:t>55,7</a:t>
                      </a:r>
                    </a:p>
                  </a:txBody>
                  <a:tcPr/>
                </a:tc>
                <a:tc>
                  <a:txBody>
                    <a:bodyPr/>
                    <a:lstStyle/>
                    <a:p>
                      <a:pPr algn="ctr"/>
                      <a:r>
                        <a:rPr lang="fr-FR" sz="1400" dirty="0"/>
                        <a:t>Incomplète</a:t>
                      </a:r>
                    </a:p>
                  </a:txBody>
                  <a:tcPr/>
                </a:tc>
                <a:tc>
                  <a:txBody>
                    <a:bodyPr/>
                    <a:lstStyle/>
                    <a:p>
                      <a:pPr algn="ctr"/>
                      <a:r>
                        <a:rPr lang="fr-FR" sz="1400" dirty="0"/>
                        <a:t>40,1</a:t>
                      </a:r>
                    </a:p>
                  </a:txBody>
                  <a:tcPr/>
                </a:tc>
                <a:tc>
                  <a:txBody>
                    <a:bodyPr/>
                    <a:lstStyle/>
                    <a:p>
                      <a:pPr algn="ctr"/>
                      <a:r>
                        <a:rPr lang="fr-FR" sz="1400" dirty="0"/>
                        <a:t>&gt; 80%</a:t>
                      </a:r>
                    </a:p>
                  </a:txBody>
                  <a:tcPr/>
                </a:tc>
                <a:extLst>
                  <a:ext uri="{0D108BD9-81ED-4DB2-BD59-A6C34878D82A}">
                    <a16:rowId xmlns:a16="http://schemas.microsoft.com/office/drawing/2014/main" val="3085894946"/>
                  </a:ext>
                </a:extLst>
              </a:tr>
              <a:tr h="220842">
                <a:tc>
                  <a:txBody>
                    <a:bodyPr/>
                    <a:lstStyle/>
                    <a:p>
                      <a:r>
                        <a:rPr lang="fr-FR" sz="1400" dirty="0"/>
                        <a:t>France</a:t>
                      </a:r>
                    </a:p>
                  </a:txBody>
                  <a:tcPr/>
                </a:tc>
                <a:tc>
                  <a:txBody>
                    <a:bodyPr/>
                    <a:lstStyle/>
                    <a:p>
                      <a:pPr algn="ctr"/>
                      <a:r>
                        <a:rPr lang="fr-FR" sz="1400" dirty="0"/>
                        <a:t>10,5</a:t>
                      </a:r>
                    </a:p>
                  </a:txBody>
                  <a:tcPr/>
                </a:tc>
                <a:tc>
                  <a:txBody>
                    <a:bodyPr/>
                    <a:lstStyle/>
                    <a:p>
                      <a:pPr algn="ctr"/>
                      <a:r>
                        <a:rPr lang="fr-FR" sz="1400" dirty="0"/>
                        <a:t>10%</a:t>
                      </a:r>
                    </a:p>
                  </a:txBody>
                  <a:tcPr/>
                </a:tc>
                <a:tc>
                  <a:txBody>
                    <a:bodyPr/>
                    <a:lstStyle/>
                    <a:p>
                      <a:pPr algn="ctr"/>
                      <a:r>
                        <a:rPr lang="fr-FR" sz="1400" dirty="0"/>
                        <a:t>21,1</a:t>
                      </a:r>
                    </a:p>
                  </a:txBody>
                  <a:tcPr/>
                </a:tc>
                <a:tc>
                  <a:txBody>
                    <a:bodyPr/>
                    <a:lstStyle/>
                    <a:p>
                      <a:pPr algn="ctr"/>
                      <a:r>
                        <a:rPr lang="fr-FR" sz="1400" dirty="0"/>
                        <a:t>19%</a:t>
                      </a:r>
                    </a:p>
                  </a:txBody>
                  <a:tcPr/>
                </a:tc>
                <a:extLst>
                  <a:ext uri="{0D108BD9-81ED-4DB2-BD59-A6C34878D82A}">
                    <a16:rowId xmlns:a16="http://schemas.microsoft.com/office/drawing/2014/main" val="3765252912"/>
                  </a:ext>
                </a:extLst>
              </a:tr>
              <a:tr h="220842">
                <a:tc>
                  <a:txBody>
                    <a:bodyPr/>
                    <a:lstStyle/>
                    <a:p>
                      <a:r>
                        <a:rPr lang="fr-FR" sz="1400" dirty="0"/>
                        <a:t>Allemagne</a:t>
                      </a:r>
                    </a:p>
                  </a:txBody>
                  <a:tcPr/>
                </a:tc>
                <a:tc>
                  <a:txBody>
                    <a:bodyPr/>
                    <a:lstStyle/>
                    <a:p>
                      <a:pPr algn="ctr"/>
                      <a:r>
                        <a:rPr lang="fr-FR" sz="1400" dirty="0"/>
                        <a:t>99,5</a:t>
                      </a:r>
                    </a:p>
                  </a:txBody>
                  <a:tcPr/>
                </a:tc>
                <a:tc>
                  <a:txBody>
                    <a:bodyPr/>
                    <a:lstStyle/>
                    <a:p>
                      <a:pPr algn="ctr"/>
                      <a:r>
                        <a:rPr lang="fr-FR" sz="1400" dirty="0"/>
                        <a:t>80%</a:t>
                      </a:r>
                    </a:p>
                  </a:txBody>
                  <a:tcPr/>
                </a:tc>
                <a:tc>
                  <a:txBody>
                    <a:bodyPr/>
                    <a:lstStyle/>
                    <a:p>
                      <a:pPr algn="ctr"/>
                      <a:r>
                        <a:rPr lang="fr-FR" sz="1400" dirty="0"/>
                        <a:t>122,4</a:t>
                      </a:r>
                    </a:p>
                  </a:txBody>
                  <a:tcPr/>
                </a:tc>
                <a:tc>
                  <a:txBody>
                    <a:bodyPr/>
                    <a:lstStyle/>
                    <a:p>
                      <a:pPr algn="ctr"/>
                      <a:r>
                        <a:rPr lang="fr-FR" sz="1400" dirty="0"/>
                        <a:t>87%</a:t>
                      </a:r>
                    </a:p>
                  </a:txBody>
                  <a:tcPr/>
                </a:tc>
                <a:extLst>
                  <a:ext uri="{0D108BD9-81ED-4DB2-BD59-A6C34878D82A}">
                    <a16:rowId xmlns:a16="http://schemas.microsoft.com/office/drawing/2014/main" val="2283707382"/>
                  </a:ext>
                </a:extLst>
              </a:tr>
            </a:tbl>
          </a:graphicData>
        </a:graphic>
      </p:graphicFrame>
      <p:graphicFrame>
        <p:nvGraphicFramePr>
          <p:cNvPr id="5" name="Content Placeholder 3">
            <a:extLst>
              <a:ext uri="{FF2B5EF4-FFF2-40B4-BE49-F238E27FC236}">
                <a16:creationId xmlns:a16="http://schemas.microsoft.com/office/drawing/2014/main" id="{F929AD63-426B-A641-FF15-540FFB53A031}"/>
              </a:ext>
            </a:extLst>
          </p:cNvPr>
          <p:cNvGraphicFramePr>
            <a:graphicFrameLocks/>
          </p:cNvGraphicFramePr>
          <p:nvPr>
            <p:extLst>
              <p:ext uri="{D42A27DB-BD31-4B8C-83A1-F6EECF244321}">
                <p14:modId xmlns:p14="http://schemas.microsoft.com/office/powerpoint/2010/main" val="2294425278"/>
              </p:ext>
            </p:extLst>
          </p:nvPr>
        </p:nvGraphicFramePr>
        <p:xfrm>
          <a:off x="592195" y="2791084"/>
          <a:ext cx="10959723" cy="1828800"/>
        </p:xfrm>
        <a:graphic>
          <a:graphicData uri="http://schemas.openxmlformats.org/drawingml/2006/table">
            <a:tbl>
              <a:tblPr firstRow="1" bandRow="1">
                <a:tableStyleId>{5C22544A-7EE6-4342-B048-85BDC9FD1C3A}</a:tableStyleId>
              </a:tblPr>
              <a:tblGrid>
                <a:gridCol w="1422127">
                  <a:extLst>
                    <a:ext uri="{9D8B030D-6E8A-4147-A177-3AD203B41FA5}">
                      <a16:colId xmlns:a16="http://schemas.microsoft.com/office/drawing/2014/main" val="1873818989"/>
                    </a:ext>
                  </a:extLst>
                </a:gridCol>
                <a:gridCol w="2466783">
                  <a:extLst>
                    <a:ext uri="{9D8B030D-6E8A-4147-A177-3AD203B41FA5}">
                      <a16:colId xmlns:a16="http://schemas.microsoft.com/office/drawing/2014/main" val="1705804586"/>
                    </a:ext>
                  </a:extLst>
                </a:gridCol>
                <a:gridCol w="2560933">
                  <a:extLst>
                    <a:ext uri="{9D8B030D-6E8A-4147-A177-3AD203B41FA5}">
                      <a16:colId xmlns:a16="http://schemas.microsoft.com/office/drawing/2014/main" val="3041659244"/>
                    </a:ext>
                  </a:extLst>
                </a:gridCol>
                <a:gridCol w="2306723">
                  <a:extLst>
                    <a:ext uri="{9D8B030D-6E8A-4147-A177-3AD203B41FA5}">
                      <a16:colId xmlns:a16="http://schemas.microsoft.com/office/drawing/2014/main" val="928077984"/>
                    </a:ext>
                  </a:extLst>
                </a:gridCol>
                <a:gridCol w="2203157">
                  <a:extLst>
                    <a:ext uri="{9D8B030D-6E8A-4147-A177-3AD203B41FA5}">
                      <a16:colId xmlns:a16="http://schemas.microsoft.com/office/drawing/2014/main" val="4130706768"/>
                    </a:ext>
                  </a:extLst>
                </a:gridCol>
              </a:tblGrid>
              <a:tr h="146029">
                <a:tc>
                  <a:txBody>
                    <a:bodyPr/>
                    <a:lstStyle/>
                    <a:p>
                      <a:pPr algn="l"/>
                      <a:r>
                        <a:rPr lang="fr-FR" sz="1400" dirty="0"/>
                        <a:t>porcs</a:t>
                      </a:r>
                    </a:p>
                  </a:txBody>
                  <a:tcPr/>
                </a:tc>
                <a:tc gridSpan="2">
                  <a:txBody>
                    <a:bodyPr/>
                    <a:lstStyle/>
                    <a:p>
                      <a:pPr algn="ctr"/>
                      <a:r>
                        <a:rPr lang="fr-FR" sz="1400" dirty="0"/>
                        <a:t>2023</a:t>
                      </a:r>
                    </a:p>
                  </a:txBody>
                  <a:tcPr/>
                </a:tc>
                <a:tc hMerge="1">
                  <a:txBody>
                    <a:bodyPr/>
                    <a:lstStyle/>
                    <a:p>
                      <a:endParaRPr lang="fr-FR" sz="1400" dirty="0"/>
                    </a:p>
                  </a:txBody>
                  <a:tcPr/>
                </a:tc>
                <a:tc gridSpan="2">
                  <a:txBody>
                    <a:bodyPr/>
                    <a:lstStyle/>
                    <a:p>
                      <a:pPr algn="ctr"/>
                      <a:r>
                        <a:rPr lang="fr-FR" sz="1400" dirty="0"/>
                        <a:t>2024</a:t>
                      </a:r>
                    </a:p>
                  </a:txBody>
                  <a:tcPr/>
                </a:tc>
                <a:tc hMerge="1">
                  <a:txBody>
                    <a:bodyPr/>
                    <a:lstStyle/>
                    <a:p>
                      <a:endParaRPr lang="fr-FR" sz="1400" dirty="0"/>
                    </a:p>
                  </a:txBody>
                  <a:tcPr/>
                </a:tc>
                <a:extLst>
                  <a:ext uri="{0D108BD9-81ED-4DB2-BD59-A6C34878D82A}">
                    <a16:rowId xmlns:a16="http://schemas.microsoft.com/office/drawing/2014/main" val="3943753391"/>
                  </a:ext>
                </a:extLst>
              </a:tr>
              <a:tr h="146029">
                <a:tc>
                  <a:txBody>
                    <a:bodyPr/>
                    <a:lstStyle/>
                    <a:p>
                      <a:pPr algn="ctr"/>
                      <a:endParaRPr lang="fr-FR" sz="1400" dirty="0"/>
                    </a:p>
                  </a:txBody>
                  <a:tcPr/>
                </a:tc>
                <a:tc>
                  <a:txBody>
                    <a:bodyPr/>
                    <a:lstStyle/>
                    <a:p>
                      <a:pPr algn="ctr"/>
                      <a:r>
                        <a:rPr lang="fr-FR" sz="1400" dirty="0"/>
                        <a:t>Utilisation (tonnes)</a:t>
                      </a:r>
                    </a:p>
                  </a:txBody>
                  <a:tcPr/>
                </a:tc>
                <a:tc>
                  <a:txBody>
                    <a:bodyPr/>
                    <a:lstStyle/>
                    <a:p>
                      <a:pPr algn="ctr"/>
                      <a:r>
                        <a:rPr lang="fr-FR" sz="1400" dirty="0"/>
                        <a:t>Couverture</a:t>
                      </a:r>
                    </a:p>
                  </a:txBody>
                  <a:tcPr/>
                </a:tc>
                <a:tc>
                  <a:txBody>
                    <a:bodyPr/>
                    <a:lstStyle/>
                    <a:p>
                      <a:pPr algn="ctr"/>
                      <a:r>
                        <a:rPr lang="fr-FR" sz="1400" dirty="0"/>
                        <a:t>Utilisation (tonnes)</a:t>
                      </a:r>
                    </a:p>
                  </a:txBody>
                  <a:tcPr/>
                </a:tc>
                <a:tc>
                  <a:txBody>
                    <a:bodyPr/>
                    <a:lstStyle/>
                    <a:p>
                      <a:pPr algn="ctr"/>
                      <a:r>
                        <a:rPr lang="fr-FR" sz="1400" dirty="0"/>
                        <a:t>Couverture</a:t>
                      </a:r>
                    </a:p>
                  </a:txBody>
                  <a:tcPr/>
                </a:tc>
                <a:extLst>
                  <a:ext uri="{0D108BD9-81ED-4DB2-BD59-A6C34878D82A}">
                    <a16:rowId xmlns:a16="http://schemas.microsoft.com/office/drawing/2014/main" val="2717847336"/>
                  </a:ext>
                </a:extLst>
              </a:tr>
              <a:tr h="146029">
                <a:tc>
                  <a:txBody>
                    <a:bodyPr/>
                    <a:lstStyle/>
                    <a:p>
                      <a:pPr algn="l"/>
                      <a:r>
                        <a:rPr lang="fr-FR" sz="1400" dirty="0"/>
                        <a:t>Luxembourg</a:t>
                      </a:r>
                    </a:p>
                  </a:txBody>
                  <a:tcPr/>
                </a:tc>
                <a:tc>
                  <a:txBody>
                    <a:bodyPr/>
                    <a:lstStyle/>
                    <a:p>
                      <a:pPr algn="ctr"/>
                      <a:r>
                        <a:rPr lang="fr-FR" sz="1400" dirty="0"/>
                        <a:t>0,35</a:t>
                      </a:r>
                    </a:p>
                  </a:txBody>
                  <a:tcPr/>
                </a:tc>
                <a:tc>
                  <a:txBody>
                    <a:bodyPr/>
                    <a:lstStyle/>
                    <a:p>
                      <a:pPr algn="ctr"/>
                      <a:r>
                        <a:rPr lang="fr-FR" sz="1400" dirty="0"/>
                        <a:t>Incomplète</a:t>
                      </a:r>
                    </a:p>
                  </a:txBody>
                  <a:tcPr/>
                </a:tc>
                <a:tc>
                  <a:txBody>
                    <a:bodyPr/>
                    <a:lstStyle/>
                    <a:p>
                      <a:pPr algn="ctr"/>
                      <a:r>
                        <a:rPr lang="fr-FR" sz="1400" dirty="0"/>
                        <a:t>0,35</a:t>
                      </a:r>
                    </a:p>
                  </a:txBody>
                  <a:tcPr/>
                </a:tc>
                <a:tc>
                  <a:txBody>
                    <a:bodyPr/>
                    <a:lstStyle/>
                    <a:p>
                      <a:pPr algn="ctr"/>
                      <a:r>
                        <a:rPr lang="fr-FR" sz="1400" dirty="0"/>
                        <a:t>Incomplète</a:t>
                      </a:r>
                    </a:p>
                  </a:txBody>
                  <a:tcPr/>
                </a:tc>
                <a:extLst>
                  <a:ext uri="{0D108BD9-81ED-4DB2-BD59-A6C34878D82A}">
                    <a16:rowId xmlns:a16="http://schemas.microsoft.com/office/drawing/2014/main" val="3737373115"/>
                  </a:ext>
                </a:extLst>
              </a:tr>
              <a:tr h="146029">
                <a:tc>
                  <a:txBody>
                    <a:bodyPr/>
                    <a:lstStyle/>
                    <a:p>
                      <a:pPr algn="l"/>
                      <a:r>
                        <a:rPr lang="fr-FR" sz="1400" dirty="0"/>
                        <a:t>Belgique</a:t>
                      </a:r>
                    </a:p>
                  </a:txBody>
                  <a:tcPr/>
                </a:tc>
                <a:tc>
                  <a:txBody>
                    <a:bodyPr/>
                    <a:lstStyle/>
                    <a:p>
                      <a:pPr algn="ctr"/>
                      <a:r>
                        <a:rPr lang="fr-FR" sz="1400" dirty="0"/>
                        <a:t>58,2</a:t>
                      </a:r>
                    </a:p>
                  </a:txBody>
                  <a:tcPr/>
                </a:tc>
                <a:tc>
                  <a:txBody>
                    <a:bodyPr/>
                    <a:lstStyle/>
                    <a:p>
                      <a:pPr algn="ctr"/>
                      <a:r>
                        <a:rPr lang="fr-FR" sz="1400" dirty="0"/>
                        <a:t>100%</a:t>
                      </a:r>
                    </a:p>
                  </a:txBody>
                  <a:tcPr/>
                </a:tc>
                <a:tc>
                  <a:txBody>
                    <a:bodyPr/>
                    <a:lstStyle/>
                    <a:p>
                      <a:pPr algn="ctr"/>
                      <a:r>
                        <a:rPr lang="fr-FR" sz="1400" dirty="0"/>
                        <a:t>52,9</a:t>
                      </a:r>
                    </a:p>
                  </a:txBody>
                  <a:tcPr/>
                </a:tc>
                <a:tc>
                  <a:txBody>
                    <a:bodyPr/>
                    <a:lstStyle/>
                    <a:p>
                      <a:pPr algn="ctr"/>
                      <a:r>
                        <a:rPr lang="fr-FR" sz="1400" dirty="0"/>
                        <a:t>60 – 70%</a:t>
                      </a:r>
                    </a:p>
                  </a:txBody>
                  <a:tcPr/>
                </a:tc>
                <a:extLst>
                  <a:ext uri="{0D108BD9-81ED-4DB2-BD59-A6C34878D82A}">
                    <a16:rowId xmlns:a16="http://schemas.microsoft.com/office/drawing/2014/main" val="3085894946"/>
                  </a:ext>
                </a:extLst>
              </a:tr>
              <a:tr h="146029">
                <a:tc>
                  <a:txBody>
                    <a:bodyPr/>
                    <a:lstStyle/>
                    <a:p>
                      <a:pPr algn="l"/>
                      <a:r>
                        <a:rPr lang="fr-FR" sz="1400" dirty="0"/>
                        <a:t>France</a:t>
                      </a:r>
                    </a:p>
                  </a:txBody>
                  <a:tcPr/>
                </a:tc>
                <a:tc>
                  <a:txBody>
                    <a:bodyPr/>
                    <a:lstStyle/>
                    <a:p>
                      <a:pPr algn="ctr"/>
                      <a:r>
                        <a:rPr lang="fr-FR" sz="1400" dirty="0"/>
                        <a:t>8,6</a:t>
                      </a:r>
                    </a:p>
                  </a:txBody>
                  <a:tcPr/>
                </a:tc>
                <a:tc>
                  <a:txBody>
                    <a:bodyPr/>
                    <a:lstStyle/>
                    <a:p>
                      <a:pPr algn="ctr"/>
                      <a:r>
                        <a:rPr lang="fr-FR" sz="1400" dirty="0"/>
                        <a:t>16%</a:t>
                      </a:r>
                    </a:p>
                  </a:txBody>
                  <a:tcPr/>
                </a:tc>
                <a:tc>
                  <a:txBody>
                    <a:bodyPr/>
                    <a:lstStyle/>
                    <a:p>
                      <a:pPr algn="ctr"/>
                      <a:r>
                        <a:rPr lang="fr-FR" sz="1400" dirty="0"/>
                        <a:t>14,2</a:t>
                      </a:r>
                    </a:p>
                  </a:txBody>
                  <a:tcPr/>
                </a:tc>
                <a:tc>
                  <a:txBody>
                    <a:bodyPr/>
                    <a:lstStyle/>
                    <a:p>
                      <a:pPr algn="ctr"/>
                      <a:r>
                        <a:rPr lang="fr-FR" sz="1400" dirty="0"/>
                        <a:t>26%</a:t>
                      </a:r>
                    </a:p>
                  </a:txBody>
                  <a:tcPr/>
                </a:tc>
                <a:extLst>
                  <a:ext uri="{0D108BD9-81ED-4DB2-BD59-A6C34878D82A}">
                    <a16:rowId xmlns:a16="http://schemas.microsoft.com/office/drawing/2014/main" val="3765252912"/>
                  </a:ext>
                </a:extLst>
              </a:tr>
              <a:tr h="146029">
                <a:tc>
                  <a:txBody>
                    <a:bodyPr/>
                    <a:lstStyle/>
                    <a:p>
                      <a:pPr algn="l"/>
                      <a:r>
                        <a:rPr lang="fr-FR" sz="1400" dirty="0"/>
                        <a:t>Allemagne</a:t>
                      </a:r>
                    </a:p>
                  </a:txBody>
                  <a:tcPr/>
                </a:tc>
                <a:tc>
                  <a:txBody>
                    <a:bodyPr/>
                    <a:lstStyle/>
                    <a:p>
                      <a:pPr algn="ctr"/>
                      <a:r>
                        <a:rPr lang="fr-FR" sz="1400" dirty="0"/>
                        <a:t>230,4</a:t>
                      </a:r>
                    </a:p>
                  </a:txBody>
                  <a:tcPr/>
                </a:tc>
                <a:tc>
                  <a:txBody>
                    <a:bodyPr/>
                    <a:lstStyle/>
                    <a:p>
                      <a:pPr algn="ctr"/>
                      <a:r>
                        <a:rPr lang="fr-FR" sz="1400" dirty="0"/>
                        <a:t>80%</a:t>
                      </a:r>
                    </a:p>
                  </a:txBody>
                  <a:tcPr/>
                </a:tc>
                <a:tc>
                  <a:txBody>
                    <a:bodyPr/>
                    <a:lstStyle/>
                    <a:p>
                      <a:pPr algn="ctr"/>
                      <a:r>
                        <a:rPr lang="fr-FR" sz="1400" dirty="0"/>
                        <a:t>273,8</a:t>
                      </a:r>
                    </a:p>
                  </a:txBody>
                  <a:tcPr/>
                </a:tc>
                <a:tc>
                  <a:txBody>
                    <a:bodyPr/>
                    <a:lstStyle/>
                    <a:p>
                      <a:pPr algn="ctr"/>
                      <a:r>
                        <a:rPr lang="fr-FR" sz="1400" dirty="0"/>
                        <a:t>87%</a:t>
                      </a:r>
                    </a:p>
                  </a:txBody>
                  <a:tcPr/>
                </a:tc>
                <a:extLst>
                  <a:ext uri="{0D108BD9-81ED-4DB2-BD59-A6C34878D82A}">
                    <a16:rowId xmlns:a16="http://schemas.microsoft.com/office/drawing/2014/main" val="2283707382"/>
                  </a:ext>
                </a:extLst>
              </a:tr>
            </a:tbl>
          </a:graphicData>
        </a:graphic>
      </p:graphicFrame>
      <p:graphicFrame>
        <p:nvGraphicFramePr>
          <p:cNvPr id="6" name="Content Placeholder 3">
            <a:extLst>
              <a:ext uri="{FF2B5EF4-FFF2-40B4-BE49-F238E27FC236}">
                <a16:creationId xmlns:a16="http://schemas.microsoft.com/office/drawing/2014/main" id="{F929AD63-426B-A641-FF15-540FFB53A031}"/>
              </a:ext>
            </a:extLst>
          </p:cNvPr>
          <p:cNvGraphicFramePr>
            <a:graphicFrameLocks/>
          </p:cNvGraphicFramePr>
          <p:nvPr>
            <p:extLst>
              <p:ext uri="{D42A27DB-BD31-4B8C-83A1-F6EECF244321}">
                <p14:modId xmlns:p14="http://schemas.microsoft.com/office/powerpoint/2010/main" val="351906082"/>
              </p:ext>
            </p:extLst>
          </p:nvPr>
        </p:nvGraphicFramePr>
        <p:xfrm>
          <a:off x="592194" y="4751440"/>
          <a:ext cx="10959724" cy="1828800"/>
        </p:xfrm>
        <a:graphic>
          <a:graphicData uri="http://schemas.openxmlformats.org/drawingml/2006/table">
            <a:tbl>
              <a:tblPr firstRow="1" bandRow="1">
                <a:tableStyleId>{5C22544A-7EE6-4342-B048-85BDC9FD1C3A}</a:tableStyleId>
              </a:tblPr>
              <a:tblGrid>
                <a:gridCol w="1565573">
                  <a:extLst>
                    <a:ext uri="{9D8B030D-6E8A-4147-A177-3AD203B41FA5}">
                      <a16:colId xmlns:a16="http://schemas.microsoft.com/office/drawing/2014/main" val="1873818989"/>
                    </a:ext>
                  </a:extLst>
                </a:gridCol>
                <a:gridCol w="2319402">
                  <a:extLst>
                    <a:ext uri="{9D8B030D-6E8A-4147-A177-3AD203B41FA5}">
                      <a16:colId xmlns:a16="http://schemas.microsoft.com/office/drawing/2014/main" val="1705804586"/>
                    </a:ext>
                  </a:extLst>
                </a:gridCol>
                <a:gridCol w="2570930">
                  <a:extLst>
                    <a:ext uri="{9D8B030D-6E8A-4147-A177-3AD203B41FA5}">
                      <a16:colId xmlns:a16="http://schemas.microsoft.com/office/drawing/2014/main" val="3041659244"/>
                    </a:ext>
                  </a:extLst>
                </a:gridCol>
                <a:gridCol w="2298824">
                  <a:extLst>
                    <a:ext uri="{9D8B030D-6E8A-4147-A177-3AD203B41FA5}">
                      <a16:colId xmlns:a16="http://schemas.microsoft.com/office/drawing/2014/main" val="928077984"/>
                    </a:ext>
                  </a:extLst>
                </a:gridCol>
                <a:gridCol w="2204995">
                  <a:extLst>
                    <a:ext uri="{9D8B030D-6E8A-4147-A177-3AD203B41FA5}">
                      <a16:colId xmlns:a16="http://schemas.microsoft.com/office/drawing/2014/main" val="4130706768"/>
                    </a:ext>
                  </a:extLst>
                </a:gridCol>
              </a:tblGrid>
              <a:tr h="173671">
                <a:tc>
                  <a:txBody>
                    <a:bodyPr/>
                    <a:lstStyle/>
                    <a:p>
                      <a:pPr algn="l"/>
                      <a:r>
                        <a:rPr lang="fr-FR" sz="1400" dirty="0"/>
                        <a:t>poulets</a:t>
                      </a:r>
                    </a:p>
                  </a:txBody>
                  <a:tcPr/>
                </a:tc>
                <a:tc gridSpan="2">
                  <a:txBody>
                    <a:bodyPr/>
                    <a:lstStyle/>
                    <a:p>
                      <a:pPr algn="ctr"/>
                      <a:r>
                        <a:rPr lang="fr-FR" sz="1400" dirty="0"/>
                        <a:t>2023</a:t>
                      </a:r>
                    </a:p>
                  </a:txBody>
                  <a:tcPr/>
                </a:tc>
                <a:tc hMerge="1">
                  <a:txBody>
                    <a:bodyPr/>
                    <a:lstStyle/>
                    <a:p>
                      <a:endParaRPr lang="fr-FR" sz="1400" dirty="0"/>
                    </a:p>
                  </a:txBody>
                  <a:tcPr/>
                </a:tc>
                <a:tc gridSpan="2">
                  <a:txBody>
                    <a:bodyPr/>
                    <a:lstStyle/>
                    <a:p>
                      <a:pPr algn="ctr"/>
                      <a:r>
                        <a:rPr lang="fr-FR" sz="1400" dirty="0"/>
                        <a:t>2024</a:t>
                      </a:r>
                    </a:p>
                  </a:txBody>
                  <a:tcPr/>
                </a:tc>
                <a:tc hMerge="1">
                  <a:txBody>
                    <a:bodyPr/>
                    <a:lstStyle/>
                    <a:p>
                      <a:endParaRPr lang="fr-FR" sz="1400" dirty="0"/>
                    </a:p>
                  </a:txBody>
                  <a:tcPr/>
                </a:tc>
                <a:extLst>
                  <a:ext uri="{0D108BD9-81ED-4DB2-BD59-A6C34878D82A}">
                    <a16:rowId xmlns:a16="http://schemas.microsoft.com/office/drawing/2014/main" val="3943753391"/>
                  </a:ext>
                </a:extLst>
              </a:tr>
              <a:tr h="173671">
                <a:tc>
                  <a:txBody>
                    <a:bodyPr/>
                    <a:lstStyle/>
                    <a:p>
                      <a:pPr algn="ctr"/>
                      <a:endParaRPr lang="fr-FR" sz="1400" dirty="0"/>
                    </a:p>
                  </a:txBody>
                  <a:tcPr/>
                </a:tc>
                <a:tc>
                  <a:txBody>
                    <a:bodyPr/>
                    <a:lstStyle/>
                    <a:p>
                      <a:pPr algn="ctr"/>
                      <a:r>
                        <a:rPr lang="fr-FR" sz="1400" dirty="0"/>
                        <a:t>Utilisation (tonnes)</a:t>
                      </a:r>
                    </a:p>
                  </a:txBody>
                  <a:tcPr/>
                </a:tc>
                <a:tc>
                  <a:txBody>
                    <a:bodyPr/>
                    <a:lstStyle/>
                    <a:p>
                      <a:pPr algn="ctr"/>
                      <a:r>
                        <a:rPr lang="fr-FR" sz="1400" dirty="0"/>
                        <a:t>Couverture</a:t>
                      </a:r>
                    </a:p>
                  </a:txBody>
                  <a:tcPr/>
                </a:tc>
                <a:tc>
                  <a:txBody>
                    <a:bodyPr/>
                    <a:lstStyle/>
                    <a:p>
                      <a:pPr algn="ctr"/>
                      <a:r>
                        <a:rPr lang="fr-FR" sz="1400" dirty="0"/>
                        <a:t>Utilisation (tonnes)</a:t>
                      </a:r>
                    </a:p>
                  </a:txBody>
                  <a:tcPr/>
                </a:tc>
                <a:tc>
                  <a:txBody>
                    <a:bodyPr/>
                    <a:lstStyle/>
                    <a:p>
                      <a:pPr algn="ctr"/>
                      <a:r>
                        <a:rPr lang="fr-FR" sz="1400" dirty="0"/>
                        <a:t>Couverture</a:t>
                      </a:r>
                    </a:p>
                  </a:txBody>
                  <a:tcPr/>
                </a:tc>
                <a:extLst>
                  <a:ext uri="{0D108BD9-81ED-4DB2-BD59-A6C34878D82A}">
                    <a16:rowId xmlns:a16="http://schemas.microsoft.com/office/drawing/2014/main" val="2717847336"/>
                  </a:ext>
                </a:extLst>
              </a:tr>
              <a:tr h="173671">
                <a:tc>
                  <a:txBody>
                    <a:bodyPr/>
                    <a:lstStyle/>
                    <a:p>
                      <a:pPr algn="l"/>
                      <a:r>
                        <a:rPr lang="fr-FR" sz="1400" dirty="0"/>
                        <a:t>Luxembourg</a:t>
                      </a:r>
                    </a:p>
                  </a:txBody>
                  <a:tcPr/>
                </a:tc>
                <a:tc>
                  <a:txBody>
                    <a:bodyPr/>
                    <a:lstStyle/>
                    <a:p>
                      <a:pPr algn="ctr"/>
                      <a:r>
                        <a:rPr lang="fr-FR" sz="1400" dirty="0"/>
                        <a:t>&lt;0,001</a:t>
                      </a:r>
                    </a:p>
                  </a:txBody>
                  <a:tcPr/>
                </a:tc>
                <a:tc>
                  <a:txBody>
                    <a:bodyPr/>
                    <a:lstStyle/>
                    <a:p>
                      <a:pPr algn="ctr"/>
                      <a:r>
                        <a:rPr lang="fr-FR" sz="1400" dirty="0"/>
                        <a:t>Incomplète</a:t>
                      </a:r>
                    </a:p>
                  </a:txBody>
                  <a:tcPr/>
                </a:tc>
                <a:tc>
                  <a:txBody>
                    <a:bodyPr/>
                    <a:lstStyle/>
                    <a:p>
                      <a:pPr algn="ctr"/>
                      <a:r>
                        <a:rPr lang="fr-FR" sz="1400" dirty="0"/>
                        <a:t>&lt;0,001 </a:t>
                      </a:r>
                    </a:p>
                  </a:txBody>
                  <a:tcPr/>
                </a:tc>
                <a:tc>
                  <a:txBody>
                    <a:bodyPr/>
                    <a:lstStyle/>
                    <a:p>
                      <a:pPr algn="ctr"/>
                      <a:r>
                        <a:rPr lang="fr-FR" sz="1400" dirty="0"/>
                        <a:t>Incomplète</a:t>
                      </a:r>
                    </a:p>
                  </a:txBody>
                  <a:tcPr/>
                </a:tc>
                <a:extLst>
                  <a:ext uri="{0D108BD9-81ED-4DB2-BD59-A6C34878D82A}">
                    <a16:rowId xmlns:a16="http://schemas.microsoft.com/office/drawing/2014/main" val="3737373115"/>
                  </a:ext>
                </a:extLst>
              </a:tr>
              <a:tr h="173671">
                <a:tc>
                  <a:txBody>
                    <a:bodyPr/>
                    <a:lstStyle/>
                    <a:p>
                      <a:pPr algn="l"/>
                      <a:r>
                        <a:rPr lang="fr-FR" sz="1400" dirty="0"/>
                        <a:t>Belgique</a:t>
                      </a:r>
                    </a:p>
                  </a:txBody>
                  <a:tcPr/>
                </a:tc>
                <a:tc>
                  <a:txBody>
                    <a:bodyPr/>
                    <a:lstStyle/>
                    <a:p>
                      <a:pPr algn="ctr"/>
                      <a:r>
                        <a:rPr lang="fr-FR" sz="1400" dirty="0"/>
                        <a:t>19,0</a:t>
                      </a:r>
                    </a:p>
                  </a:txBody>
                  <a:tcPr/>
                </a:tc>
                <a:tc>
                  <a:txBody>
                    <a:bodyPr/>
                    <a:lstStyle/>
                    <a:p>
                      <a:pPr algn="ctr"/>
                      <a:r>
                        <a:rPr lang="fr-FR" sz="1400" dirty="0"/>
                        <a:t>100%</a:t>
                      </a:r>
                    </a:p>
                  </a:txBody>
                  <a:tcPr/>
                </a:tc>
                <a:tc>
                  <a:txBody>
                    <a:bodyPr/>
                    <a:lstStyle/>
                    <a:p>
                      <a:pPr algn="ctr"/>
                      <a:r>
                        <a:rPr lang="fr-FR" sz="1400" dirty="0"/>
                        <a:t>17,4</a:t>
                      </a:r>
                    </a:p>
                  </a:txBody>
                  <a:tcPr/>
                </a:tc>
                <a:tc>
                  <a:txBody>
                    <a:bodyPr/>
                    <a:lstStyle/>
                    <a:p>
                      <a:pPr algn="ctr"/>
                      <a:r>
                        <a:rPr lang="fr-FR" sz="1400" dirty="0"/>
                        <a:t>85%</a:t>
                      </a:r>
                    </a:p>
                  </a:txBody>
                  <a:tcPr/>
                </a:tc>
                <a:extLst>
                  <a:ext uri="{0D108BD9-81ED-4DB2-BD59-A6C34878D82A}">
                    <a16:rowId xmlns:a16="http://schemas.microsoft.com/office/drawing/2014/main" val="3085894946"/>
                  </a:ext>
                </a:extLst>
              </a:tr>
              <a:tr h="173671">
                <a:tc>
                  <a:txBody>
                    <a:bodyPr/>
                    <a:lstStyle/>
                    <a:p>
                      <a:pPr algn="l"/>
                      <a:r>
                        <a:rPr lang="fr-FR" sz="1400" dirty="0"/>
                        <a:t>France</a:t>
                      </a:r>
                    </a:p>
                  </a:txBody>
                  <a:tcPr/>
                </a:tc>
                <a:tc>
                  <a:txBody>
                    <a:bodyPr/>
                    <a:lstStyle/>
                    <a:p>
                      <a:pPr algn="ctr"/>
                      <a:r>
                        <a:rPr lang="fr-FR" sz="1400" dirty="0"/>
                        <a:t>10,5</a:t>
                      </a:r>
                    </a:p>
                  </a:txBody>
                  <a:tcPr/>
                </a:tc>
                <a:tc>
                  <a:txBody>
                    <a:bodyPr/>
                    <a:lstStyle/>
                    <a:p>
                      <a:pPr algn="ctr"/>
                      <a:r>
                        <a:rPr lang="fr-FR" sz="1400" dirty="0"/>
                        <a:t>27%</a:t>
                      </a:r>
                    </a:p>
                  </a:txBody>
                  <a:tcPr/>
                </a:tc>
                <a:tc>
                  <a:txBody>
                    <a:bodyPr/>
                    <a:lstStyle/>
                    <a:p>
                      <a:pPr algn="ctr"/>
                      <a:r>
                        <a:rPr lang="fr-FR" sz="1400" dirty="0"/>
                        <a:t>15,8</a:t>
                      </a:r>
                    </a:p>
                  </a:txBody>
                  <a:tcPr/>
                </a:tc>
                <a:tc>
                  <a:txBody>
                    <a:bodyPr/>
                    <a:lstStyle/>
                    <a:p>
                      <a:pPr algn="ctr"/>
                      <a:r>
                        <a:rPr lang="fr-FR" sz="1400" dirty="0"/>
                        <a:t>43%</a:t>
                      </a:r>
                    </a:p>
                  </a:txBody>
                  <a:tcPr/>
                </a:tc>
                <a:extLst>
                  <a:ext uri="{0D108BD9-81ED-4DB2-BD59-A6C34878D82A}">
                    <a16:rowId xmlns:a16="http://schemas.microsoft.com/office/drawing/2014/main" val="3765252912"/>
                  </a:ext>
                </a:extLst>
              </a:tr>
              <a:tr h="173671">
                <a:tc>
                  <a:txBody>
                    <a:bodyPr/>
                    <a:lstStyle/>
                    <a:p>
                      <a:pPr algn="l"/>
                      <a:r>
                        <a:rPr lang="fr-FR" sz="1400" dirty="0"/>
                        <a:t>Allemagne</a:t>
                      </a:r>
                    </a:p>
                  </a:txBody>
                  <a:tcPr/>
                </a:tc>
                <a:tc>
                  <a:txBody>
                    <a:bodyPr/>
                    <a:lstStyle/>
                    <a:p>
                      <a:pPr algn="ctr"/>
                      <a:r>
                        <a:rPr lang="fr-FR" sz="1400" dirty="0"/>
                        <a:t>75,5</a:t>
                      </a:r>
                    </a:p>
                  </a:txBody>
                  <a:tcPr/>
                </a:tc>
                <a:tc>
                  <a:txBody>
                    <a:bodyPr/>
                    <a:lstStyle/>
                    <a:p>
                      <a:pPr algn="ctr"/>
                      <a:r>
                        <a:rPr lang="fr-FR" sz="1400" dirty="0"/>
                        <a:t>80%</a:t>
                      </a:r>
                    </a:p>
                  </a:txBody>
                  <a:tcPr/>
                </a:tc>
                <a:tc>
                  <a:txBody>
                    <a:bodyPr/>
                    <a:lstStyle/>
                    <a:p>
                      <a:pPr algn="ctr"/>
                      <a:r>
                        <a:rPr lang="fr-FR" sz="1400" dirty="0"/>
                        <a:t>67,4</a:t>
                      </a:r>
                    </a:p>
                  </a:txBody>
                  <a:tcPr/>
                </a:tc>
                <a:tc>
                  <a:txBody>
                    <a:bodyPr/>
                    <a:lstStyle/>
                    <a:p>
                      <a:pPr algn="ctr"/>
                      <a:r>
                        <a:rPr lang="fr-FR" sz="1400" dirty="0"/>
                        <a:t>87%</a:t>
                      </a:r>
                    </a:p>
                  </a:txBody>
                  <a:tcPr/>
                </a:tc>
                <a:extLst>
                  <a:ext uri="{0D108BD9-81ED-4DB2-BD59-A6C34878D82A}">
                    <a16:rowId xmlns:a16="http://schemas.microsoft.com/office/drawing/2014/main" val="2283707382"/>
                  </a:ext>
                </a:extLst>
              </a:tr>
            </a:tbl>
          </a:graphicData>
        </a:graphic>
      </p:graphicFrame>
      <p:sp>
        <p:nvSpPr>
          <p:cNvPr id="3" name="Slide Number Placeholder 2">
            <a:extLst>
              <a:ext uri="{FF2B5EF4-FFF2-40B4-BE49-F238E27FC236}">
                <a16:creationId xmlns:a16="http://schemas.microsoft.com/office/drawing/2014/main" id="{F2A42274-0CA4-5323-4079-49DB1EA2521D}"/>
              </a:ext>
            </a:extLst>
          </p:cNvPr>
          <p:cNvSpPr>
            <a:spLocks noGrp="1"/>
          </p:cNvSpPr>
          <p:nvPr>
            <p:ph type="sldNum" sz="quarter" idx="12"/>
          </p:nvPr>
        </p:nvSpPr>
        <p:spPr/>
        <p:txBody>
          <a:bodyPr/>
          <a:lstStyle/>
          <a:p>
            <a:fld id="{49AEFC51-4A73-4E5D-BF07-4235BAD9A7B9}" type="slidenum">
              <a:rPr lang="fr-FR" smtClean="0"/>
              <a:pPr/>
              <a:t>15</a:t>
            </a:fld>
            <a:endParaRPr lang="fr-FR" dirty="0"/>
          </a:p>
        </p:txBody>
      </p:sp>
    </p:spTree>
    <p:extLst>
      <p:ext uri="{BB962C8B-B14F-4D97-AF65-F5344CB8AC3E}">
        <p14:creationId xmlns:p14="http://schemas.microsoft.com/office/powerpoint/2010/main" val="278382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DD1D-9894-7181-D9FB-C715335D8F16}"/>
              </a:ext>
            </a:extLst>
          </p:cNvPr>
          <p:cNvSpPr>
            <a:spLocks noGrp="1"/>
          </p:cNvSpPr>
          <p:nvPr>
            <p:ph type="title"/>
          </p:nvPr>
        </p:nvSpPr>
        <p:spPr/>
        <p:txBody>
          <a:bodyPr/>
          <a:lstStyle/>
          <a:p>
            <a:r>
              <a:rPr lang="fr-LU" sz="1600" dirty="0"/>
              <a:t>Types de fournisseur et source de </a:t>
            </a:r>
            <a:r>
              <a:rPr lang="fr-LU" sz="1600" b="1" dirty="0"/>
              <a:t>données d’utilisation </a:t>
            </a:r>
            <a:r>
              <a:rPr lang="fr-LU" sz="1600" dirty="0"/>
              <a:t>chez les bovins, porcs, poulets et dindes en 2023</a:t>
            </a:r>
            <a:endParaRPr lang="fr-FR" sz="1600" dirty="0"/>
          </a:p>
        </p:txBody>
      </p:sp>
      <p:pic>
        <p:nvPicPr>
          <p:cNvPr id="5" name="Picture 4">
            <a:extLst>
              <a:ext uri="{FF2B5EF4-FFF2-40B4-BE49-F238E27FC236}">
                <a16:creationId xmlns:a16="http://schemas.microsoft.com/office/drawing/2014/main" id="{15C93557-DA81-87E0-EEBF-2754007D321E}"/>
              </a:ext>
            </a:extLst>
          </p:cNvPr>
          <p:cNvPicPr>
            <a:picLocks noChangeAspect="1"/>
          </p:cNvPicPr>
          <p:nvPr/>
        </p:nvPicPr>
        <p:blipFill>
          <a:blip r:embed="rId3"/>
          <a:stretch>
            <a:fillRect/>
          </a:stretch>
        </p:blipFill>
        <p:spPr>
          <a:xfrm>
            <a:off x="539618" y="964702"/>
            <a:ext cx="4485924" cy="3037435"/>
          </a:xfrm>
          <a:prstGeom prst="rect">
            <a:avLst/>
          </a:prstGeom>
        </p:spPr>
      </p:pic>
      <p:sp>
        <p:nvSpPr>
          <p:cNvPr id="7" name="TextBox 6">
            <a:extLst>
              <a:ext uri="{FF2B5EF4-FFF2-40B4-BE49-F238E27FC236}">
                <a16:creationId xmlns:a16="http://schemas.microsoft.com/office/drawing/2014/main" id="{D492608E-63E6-3DD5-33AF-3D6A4859688E}"/>
              </a:ext>
            </a:extLst>
          </p:cNvPr>
          <p:cNvSpPr txBox="1"/>
          <p:nvPr/>
        </p:nvSpPr>
        <p:spPr>
          <a:xfrm>
            <a:off x="5193795" y="3533325"/>
            <a:ext cx="5237680" cy="276999"/>
          </a:xfrm>
          <a:prstGeom prst="rect">
            <a:avLst/>
          </a:prstGeom>
          <a:noFill/>
        </p:spPr>
        <p:txBody>
          <a:bodyPr wrap="square">
            <a:spAutoFit/>
          </a:bodyPr>
          <a:lstStyle/>
          <a:p>
            <a:r>
              <a:rPr lang="fr-LU" sz="1200" dirty="0"/>
              <a:t>* Les utilisateurs finaux (End-user) incluent les agriculteurs ou éleveurs</a:t>
            </a:r>
            <a:endParaRPr lang="fr-FR" sz="1200" dirty="0"/>
          </a:p>
        </p:txBody>
      </p:sp>
      <p:graphicFrame>
        <p:nvGraphicFramePr>
          <p:cNvPr id="3" name="Content Placeholder 5">
            <a:extLst>
              <a:ext uri="{FF2B5EF4-FFF2-40B4-BE49-F238E27FC236}">
                <a16:creationId xmlns:a16="http://schemas.microsoft.com/office/drawing/2014/main" id="{0BAB314E-D6EF-4E00-2AC3-166469FD9114}"/>
              </a:ext>
            </a:extLst>
          </p:cNvPr>
          <p:cNvGraphicFramePr>
            <a:graphicFrameLocks/>
          </p:cNvGraphicFramePr>
          <p:nvPr>
            <p:extLst>
              <p:ext uri="{D42A27DB-BD31-4B8C-83A1-F6EECF244321}">
                <p14:modId xmlns:p14="http://schemas.microsoft.com/office/powerpoint/2010/main" val="722152466"/>
              </p:ext>
            </p:extLst>
          </p:nvPr>
        </p:nvGraphicFramePr>
        <p:xfrm>
          <a:off x="539618" y="4191611"/>
          <a:ext cx="10972270" cy="2123440"/>
        </p:xfrm>
        <a:graphic>
          <a:graphicData uri="http://schemas.openxmlformats.org/drawingml/2006/table">
            <a:tbl>
              <a:tblPr firstRow="1" bandRow="1">
                <a:tableStyleId>{5C22544A-7EE6-4342-B048-85BDC9FD1C3A}</a:tableStyleId>
              </a:tblPr>
              <a:tblGrid>
                <a:gridCol w="1453804">
                  <a:extLst>
                    <a:ext uri="{9D8B030D-6E8A-4147-A177-3AD203B41FA5}">
                      <a16:colId xmlns:a16="http://schemas.microsoft.com/office/drawing/2014/main" val="290980747"/>
                    </a:ext>
                  </a:extLst>
                </a:gridCol>
                <a:gridCol w="4165976">
                  <a:extLst>
                    <a:ext uri="{9D8B030D-6E8A-4147-A177-3AD203B41FA5}">
                      <a16:colId xmlns:a16="http://schemas.microsoft.com/office/drawing/2014/main" val="2458486658"/>
                    </a:ext>
                  </a:extLst>
                </a:gridCol>
                <a:gridCol w="5352490">
                  <a:extLst>
                    <a:ext uri="{9D8B030D-6E8A-4147-A177-3AD203B41FA5}">
                      <a16:colId xmlns:a16="http://schemas.microsoft.com/office/drawing/2014/main" val="992413984"/>
                    </a:ext>
                  </a:extLst>
                </a:gridCol>
              </a:tblGrid>
              <a:tr h="370840">
                <a:tc>
                  <a:txBody>
                    <a:bodyPr/>
                    <a:lstStyle/>
                    <a:p>
                      <a:pPr algn="ctr"/>
                      <a:r>
                        <a:rPr lang="fr-FR" dirty="0"/>
                        <a:t>Pays</a:t>
                      </a:r>
                    </a:p>
                  </a:txBody>
                  <a:tcPr/>
                </a:tc>
                <a:tc>
                  <a:txBody>
                    <a:bodyPr/>
                    <a:lstStyle/>
                    <a:p>
                      <a:pPr algn="ctr"/>
                      <a:r>
                        <a:rPr lang="fr-FR" dirty="0"/>
                        <a:t>type de fournisseur(s)</a:t>
                      </a:r>
                    </a:p>
                  </a:txBody>
                  <a:tcPr/>
                </a:tc>
                <a:tc>
                  <a:txBody>
                    <a:bodyPr/>
                    <a:lstStyle/>
                    <a:p>
                      <a:pPr algn="ctr"/>
                      <a:r>
                        <a:rPr lang="fr-FR" dirty="0"/>
                        <a:t>source</a:t>
                      </a:r>
                    </a:p>
                  </a:txBody>
                  <a:tcPr/>
                </a:tc>
                <a:extLst>
                  <a:ext uri="{0D108BD9-81ED-4DB2-BD59-A6C34878D82A}">
                    <a16:rowId xmlns:a16="http://schemas.microsoft.com/office/drawing/2014/main" val="2059213474"/>
                  </a:ext>
                </a:extLst>
              </a:tr>
              <a:tr h="370840">
                <a:tc>
                  <a:txBody>
                    <a:bodyPr/>
                    <a:lstStyle/>
                    <a:p>
                      <a:pPr algn="l"/>
                      <a:r>
                        <a:rPr lang="fr-FR" dirty="0"/>
                        <a:t>Luxembourg</a:t>
                      </a:r>
                    </a:p>
                  </a:txBody>
                  <a:tcPr/>
                </a:tc>
                <a:tc>
                  <a:txBody>
                    <a:bodyPr/>
                    <a:lstStyle/>
                    <a:p>
                      <a:pPr algn="l"/>
                      <a:r>
                        <a:rPr lang="fr-FR" dirty="0"/>
                        <a:t>vétérinaires</a:t>
                      </a:r>
                    </a:p>
                  </a:txBody>
                  <a:tcPr/>
                </a:tc>
                <a:tc>
                  <a:txBody>
                    <a:bodyPr/>
                    <a:lstStyle/>
                    <a:p>
                      <a:pPr algn="l"/>
                      <a:r>
                        <a:rPr lang="fr-LU" dirty="0"/>
                        <a:t>Registres de traitement, bons de livraison</a:t>
                      </a:r>
                      <a:endParaRPr lang="fr-FR"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918183911"/>
                  </a:ext>
                </a:extLst>
              </a:tr>
              <a:tr h="370840">
                <a:tc>
                  <a:txBody>
                    <a:bodyPr/>
                    <a:lstStyle/>
                    <a:p>
                      <a:pPr algn="l"/>
                      <a:r>
                        <a:rPr lang="fr-FR" dirty="0"/>
                        <a:t>Belgique</a:t>
                      </a:r>
                    </a:p>
                  </a:txBody>
                  <a:tcPr/>
                </a:tc>
                <a:tc>
                  <a:txBody>
                    <a:bodyPr/>
                    <a:lstStyle/>
                    <a:p>
                      <a:pPr algn="l"/>
                      <a:r>
                        <a:rPr lang="fr-FR" dirty="0"/>
                        <a:t>vétérinaires</a:t>
                      </a:r>
                    </a:p>
                  </a:txBody>
                  <a:tcPr/>
                </a:tc>
                <a:tc>
                  <a:txBody>
                    <a:bodyPr/>
                    <a:lstStyle/>
                    <a:p>
                      <a:pPr algn="l"/>
                      <a:r>
                        <a:rPr lang="fr-LU" dirty="0"/>
                        <a:t>Dossiers de pratique vétérinaire</a:t>
                      </a:r>
                      <a:endParaRPr lang="fr-FR" dirty="0"/>
                    </a:p>
                  </a:txBody>
                  <a:tcPr/>
                </a:tc>
                <a:extLst>
                  <a:ext uri="{0D108BD9-81ED-4DB2-BD59-A6C34878D82A}">
                    <a16:rowId xmlns:a16="http://schemas.microsoft.com/office/drawing/2014/main" val="2644849039"/>
                  </a:ext>
                </a:extLst>
              </a:tr>
              <a:tr h="370840">
                <a:tc>
                  <a:txBody>
                    <a:bodyPr/>
                    <a:lstStyle/>
                    <a:p>
                      <a:pPr algn="l"/>
                      <a:r>
                        <a:rPr lang="fr-FR" dirty="0"/>
                        <a:t>France</a:t>
                      </a:r>
                    </a:p>
                  </a:txBody>
                  <a:tcPr/>
                </a:tc>
                <a:tc>
                  <a:txBody>
                    <a:bodyPr/>
                    <a:lstStyle/>
                    <a:p>
                      <a:pPr algn="l"/>
                      <a:r>
                        <a:rPr lang="fr-LU" dirty="0"/>
                        <a:t>vétérinaires, pharmacies, fabricants d’aliments pour animaux</a:t>
                      </a:r>
                      <a:endParaRPr lang="fr-FR" dirty="0"/>
                    </a:p>
                  </a:txBody>
                  <a:tcPr/>
                </a:tc>
                <a:tc>
                  <a:txBody>
                    <a:bodyPr/>
                    <a:lstStyle/>
                    <a:p>
                      <a:pPr algn="l"/>
                      <a:r>
                        <a:rPr lang="fr-LU" dirty="0"/>
                        <a:t>Bons de livraison, prescriptions, dossiers de pratique vétérinaire</a:t>
                      </a:r>
                      <a:endParaRPr lang="fr-FR" dirty="0"/>
                    </a:p>
                  </a:txBody>
                  <a:tcPr/>
                </a:tc>
                <a:extLst>
                  <a:ext uri="{0D108BD9-81ED-4DB2-BD59-A6C34878D82A}">
                    <a16:rowId xmlns:a16="http://schemas.microsoft.com/office/drawing/2014/main" val="3433082015"/>
                  </a:ext>
                </a:extLst>
              </a:tr>
              <a:tr h="370840">
                <a:tc>
                  <a:txBody>
                    <a:bodyPr/>
                    <a:lstStyle/>
                    <a:p>
                      <a:pPr algn="l"/>
                      <a:r>
                        <a:rPr lang="fr-FR" dirty="0"/>
                        <a:t>Allemagne</a:t>
                      </a:r>
                    </a:p>
                  </a:txBody>
                  <a:tcPr/>
                </a:tc>
                <a:tc>
                  <a:txBody>
                    <a:bodyPr/>
                    <a:lstStyle/>
                    <a:p>
                      <a:pPr algn="l"/>
                      <a:r>
                        <a:rPr lang="fr-FR" dirty="0"/>
                        <a:t>vétérinaires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LU" dirty="0"/>
                        <a:t>Dossiers de pratique vétérinaire</a:t>
                      </a:r>
                      <a:endParaRPr lang="fr-FR" dirty="0"/>
                    </a:p>
                  </a:txBody>
                  <a:tcPr/>
                </a:tc>
                <a:extLst>
                  <a:ext uri="{0D108BD9-81ED-4DB2-BD59-A6C34878D82A}">
                    <a16:rowId xmlns:a16="http://schemas.microsoft.com/office/drawing/2014/main" val="1630851044"/>
                  </a:ext>
                </a:extLst>
              </a:tr>
            </a:tbl>
          </a:graphicData>
        </a:graphic>
      </p:graphicFrame>
      <p:sp>
        <p:nvSpPr>
          <p:cNvPr id="4" name="Slide Number Placeholder 3">
            <a:extLst>
              <a:ext uri="{FF2B5EF4-FFF2-40B4-BE49-F238E27FC236}">
                <a16:creationId xmlns:a16="http://schemas.microsoft.com/office/drawing/2014/main" id="{1B49EE9F-3BA5-0988-A168-A83FF7D25B73}"/>
              </a:ext>
            </a:extLst>
          </p:cNvPr>
          <p:cNvSpPr>
            <a:spLocks noGrp="1"/>
          </p:cNvSpPr>
          <p:nvPr>
            <p:ph type="sldNum" sz="quarter" idx="12"/>
          </p:nvPr>
        </p:nvSpPr>
        <p:spPr/>
        <p:txBody>
          <a:bodyPr/>
          <a:lstStyle/>
          <a:p>
            <a:fld id="{49AEFC51-4A73-4E5D-BF07-4235BAD9A7B9}" type="slidenum">
              <a:rPr lang="fr-FR" smtClean="0"/>
              <a:pPr/>
              <a:t>16</a:t>
            </a:fld>
            <a:endParaRPr lang="fr-FR" dirty="0"/>
          </a:p>
        </p:txBody>
      </p:sp>
    </p:spTree>
    <p:extLst>
      <p:ext uri="{BB962C8B-B14F-4D97-AF65-F5344CB8AC3E}">
        <p14:creationId xmlns:p14="http://schemas.microsoft.com/office/powerpoint/2010/main" val="413105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F69E1-6222-A4F6-EE51-93705D0630BE}"/>
              </a:ext>
            </a:extLst>
          </p:cNvPr>
          <p:cNvSpPr>
            <a:spLocks noGrp="1"/>
          </p:cNvSpPr>
          <p:nvPr>
            <p:ph type="ctrTitle"/>
          </p:nvPr>
        </p:nvSpPr>
        <p:spPr>
          <a:xfrm>
            <a:off x="1131570" y="1533842"/>
            <a:ext cx="9928860" cy="3251517"/>
          </a:xfrm>
        </p:spPr>
        <p:txBody>
          <a:bodyPr/>
          <a:lstStyle/>
          <a:p>
            <a:pPr marL="0" indent="0">
              <a:buNone/>
            </a:pPr>
            <a:r>
              <a:rPr lang="fr-FR" dirty="0"/>
              <a:t>3) Vente des antimicrobiens au Luxembourg</a:t>
            </a:r>
          </a:p>
        </p:txBody>
      </p:sp>
      <p:sp>
        <p:nvSpPr>
          <p:cNvPr id="5" name="Slide Number Placeholder 4">
            <a:extLst>
              <a:ext uri="{FF2B5EF4-FFF2-40B4-BE49-F238E27FC236}">
                <a16:creationId xmlns:a16="http://schemas.microsoft.com/office/drawing/2014/main" id="{364E1692-C5D8-953C-1539-B2AFC69DBFCC}"/>
              </a:ext>
            </a:extLst>
          </p:cNvPr>
          <p:cNvSpPr>
            <a:spLocks noGrp="1"/>
          </p:cNvSpPr>
          <p:nvPr>
            <p:ph type="sldNum" sz="quarter" idx="12"/>
          </p:nvPr>
        </p:nvSpPr>
        <p:spPr/>
        <p:txBody>
          <a:bodyPr/>
          <a:lstStyle/>
          <a:p>
            <a:fld id="{49AEFC51-4A73-4E5D-BF07-4235BAD9A7B9}" type="slidenum">
              <a:rPr lang="fr-FR" smtClean="0"/>
              <a:pPr/>
              <a:t>17</a:t>
            </a:fld>
            <a:endParaRPr lang="fr-FR" dirty="0"/>
          </a:p>
        </p:txBody>
      </p:sp>
    </p:spTree>
    <p:extLst>
      <p:ext uri="{BB962C8B-B14F-4D97-AF65-F5344CB8AC3E}">
        <p14:creationId xmlns:p14="http://schemas.microsoft.com/office/powerpoint/2010/main" val="318192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6ADB-057A-79F6-5A38-88C7E8FC9167}"/>
              </a:ext>
            </a:extLst>
          </p:cNvPr>
          <p:cNvSpPr>
            <a:spLocks noGrp="1"/>
          </p:cNvSpPr>
          <p:nvPr>
            <p:ph type="title"/>
          </p:nvPr>
        </p:nvSpPr>
        <p:spPr/>
        <p:txBody>
          <a:bodyPr/>
          <a:lstStyle/>
          <a:p>
            <a:r>
              <a:rPr lang="fr-FR" dirty="0"/>
              <a:t>En 2024, la </a:t>
            </a:r>
            <a:r>
              <a:rPr lang="fr-FR" b="1" dirty="0"/>
              <a:t>vente</a:t>
            </a:r>
            <a:r>
              <a:rPr lang="fr-FR" dirty="0"/>
              <a:t> d’antimicrobiens a diminué de 230 kg</a:t>
            </a:r>
          </a:p>
        </p:txBody>
      </p:sp>
      <p:pic>
        <p:nvPicPr>
          <p:cNvPr id="4" name="Picture 3">
            <a:extLst>
              <a:ext uri="{FF2B5EF4-FFF2-40B4-BE49-F238E27FC236}">
                <a16:creationId xmlns:a16="http://schemas.microsoft.com/office/drawing/2014/main" id="{A0F410C7-2818-0221-1374-BA898FF37444}"/>
              </a:ext>
            </a:extLst>
          </p:cNvPr>
          <p:cNvPicPr>
            <a:picLocks noChangeAspect="1"/>
          </p:cNvPicPr>
          <p:nvPr/>
        </p:nvPicPr>
        <p:blipFill>
          <a:blip r:embed="rId3"/>
          <a:stretch>
            <a:fillRect/>
          </a:stretch>
        </p:blipFill>
        <p:spPr>
          <a:xfrm>
            <a:off x="727477" y="896235"/>
            <a:ext cx="10169123" cy="5568931"/>
          </a:xfrm>
          <a:prstGeom prst="rect">
            <a:avLst/>
          </a:prstGeom>
        </p:spPr>
      </p:pic>
      <p:sp>
        <p:nvSpPr>
          <p:cNvPr id="3" name="Slide Number Placeholder 2">
            <a:extLst>
              <a:ext uri="{FF2B5EF4-FFF2-40B4-BE49-F238E27FC236}">
                <a16:creationId xmlns:a16="http://schemas.microsoft.com/office/drawing/2014/main" id="{DB9707AF-892A-50BD-E675-2685F9CDF6B5}"/>
              </a:ext>
            </a:extLst>
          </p:cNvPr>
          <p:cNvSpPr>
            <a:spLocks noGrp="1"/>
          </p:cNvSpPr>
          <p:nvPr>
            <p:ph type="sldNum" sz="quarter" idx="12"/>
          </p:nvPr>
        </p:nvSpPr>
        <p:spPr/>
        <p:txBody>
          <a:bodyPr/>
          <a:lstStyle/>
          <a:p>
            <a:fld id="{49AEFC51-4A73-4E5D-BF07-4235BAD9A7B9}" type="slidenum">
              <a:rPr lang="fr-FR" smtClean="0"/>
              <a:pPr/>
              <a:t>18</a:t>
            </a:fld>
            <a:endParaRPr lang="fr-FR" dirty="0"/>
          </a:p>
        </p:txBody>
      </p:sp>
    </p:spTree>
    <p:extLst>
      <p:ext uri="{BB962C8B-B14F-4D97-AF65-F5344CB8AC3E}">
        <p14:creationId xmlns:p14="http://schemas.microsoft.com/office/powerpoint/2010/main" val="71147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FC55-C2E6-33CF-23A3-539EBCD771C7}"/>
              </a:ext>
            </a:extLst>
          </p:cNvPr>
          <p:cNvSpPr>
            <a:spLocks noGrp="1"/>
          </p:cNvSpPr>
          <p:nvPr>
            <p:ph type="title"/>
          </p:nvPr>
        </p:nvSpPr>
        <p:spPr/>
        <p:txBody>
          <a:bodyPr/>
          <a:lstStyle/>
          <a:p>
            <a:r>
              <a:rPr lang="fr-FR" b="1" dirty="0"/>
              <a:t>Vente</a:t>
            </a:r>
            <a:r>
              <a:rPr lang="fr-FR" dirty="0"/>
              <a:t> - répartition par classe de substance</a:t>
            </a:r>
          </a:p>
        </p:txBody>
      </p:sp>
      <p:pic>
        <p:nvPicPr>
          <p:cNvPr id="5" name="Picture 4">
            <a:extLst>
              <a:ext uri="{FF2B5EF4-FFF2-40B4-BE49-F238E27FC236}">
                <a16:creationId xmlns:a16="http://schemas.microsoft.com/office/drawing/2014/main" id="{806B2BB4-603F-81D5-EDC4-3CB13C95EBED}"/>
              </a:ext>
            </a:extLst>
          </p:cNvPr>
          <p:cNvPicPr>
            <a:picLocks noChangeAspect="1"/>
          </p:cNvPicPr>
          <p:nvPr/>
        </p:nvPicPr>
        <p:blipFill>
          <a:blip r:embed="rId3"/>
          <a:stretch>
            <a:fillRect/>
          </a:stretch>
        </p:blipFill>
        <p:spPr>
          <a:xfrm>
            <a:off x="131656" y="902174"/>
            <a:ext cx="11950923" cy="5559586"/>
          </a:xfrm>
          <a:prstGeom prst="rect">
            <a:avLst/>
          </a:prstGeom>
        </p:spPr>
      </p:pic>
      <p:sp>
        <p:nvSpPr>
          <p:cNvPr id="3" name="TextBox 2">
            <a:extLst>
              <a:ext uri="{FF2B5EF4-FFF2-40B4-BE49-F238E27FC236}">
                <a16:creationId xmlns:a16="http://schemas.microsoft.com/office/drawing/2014/main" id="{3E98D9C1-5B48-E46E-F2D4-9554721152F6}"/>
              </a:ext>
            </a:extLst>
          </p:cNvPr>
          <p:cNvSpPr txBox="1"/>
          <p:nvPr/>
        </p:nvSpPr>
        <p:spPr>
          <a:xfrm>
            <a:off x="3517392" y="2560319"/>
            <a:ext cx="4578393" cy="369332"/>
          </a:xfrm>
          <a:prstGeom prst="rect">
            <a:avLst/>
          </a:prstGeom>
          <a:noFill/>
        </p:spPr>
        <p:txBody>
          <a:bodyPr wrap="square" rtlCol="0">
            <a:spAutoFit/>
          </a:bodyPr>
          <a:lstStyle/>
          <a:p>
            <a:r>
              <a:rPr lang="en-US" dirty="0" err="1"/>
              <a:t>Baisse</a:t>
            </a:r>
            <a:r>
              <a:rPr lang="en-US" dirty="0"/>
              <a:t> surtout des Sulfonamides de 90 kg</a:t>
            </a:r>
          </a:p>
        </p:txBody>
      </p:sp>
      <p:sp>
        <p:nvSpPr>
          <p:cNvPr id="4" name="Slide Number Placeholder 3">
            <a:extLst>
              <a:ext uri="{FF2B5EF4-FFF2-40B4-BE49-F238E27FC236}">
                <a16:creationId xmlns:a16="http://schemas.microsoft.com/office/drawing/2014/main" id="{3EEF6B9B-C404-90AB-12D9-9DF443B0D3AF}"/>
              </a:ext>
            </a:extLst>
          </p:cNvPr>
          <p:cNvSpPr>
            <a:spLocks noGrp="1"/>
          </p:cNvSpPr>
          <p:nvPr>
            <p:ph type="sldNum" sz="quarter" idx="12"/>
          </p:nvPr>
        </p:nvSpPr>
        <p:spPr/>
        <p:txBody>
          <a:bodyPr/>
          <a:lstStyle/>
          <a:p>
            <a:fld id="{49AEFC51-4A73-4E5D-BF07-4235BAD9A7B9}" type="slidenum">
              <a:rPr lang="fr-FR" smtClean="0"/>
              <a:pPr/>
              <a:t>19</a:t>
            </a:fld>
            <a:endParaRPr lang="fr-FR" dirty="0"/>
          </a:p>
        </p:txBody>
      </p:sp>
    </p:spTree>
    <p:extLst>
      <p:ext uri="{BB962C8B-B14F-4D97-AF65-F5344CB8AC3E}">
        <p14:creationId xmlns:p14="http://schemas.microsoft.com/office/powerpoint/2010/main" val="332322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39200-6751-E248-5A4C-569227947824}"/>
              </a:ext>
            </a:extLst>
          </p:cNvPr>
          <p:cNvSpPr>
            <a:spLocks noGrp="1"/>
          </p:cNvSpPr>
          <p:nvPr>
            <p:ph type="title"/>
          </p:nvPr>
        </p:nvSpPr>
        <p:spPr/>
        <p:txBody>
          <a:bodyPr/>
          <a:lstStyle/>
          <a:p>
            <a:r>
              <a:rPr lang="fr-FR" dirty="0"/>
              <a:t>Nos remerciements</a:t>
            </a:r>
          </a:p>
        </p:txBody>
      </p:sp>
      <p:sp>
        <p:nvSpPr>
          <p:cNvPr id="6" name="Content Placeholder 5">
            <a:extLst>
              <a:ext uri="{FF2B5EF4-FFF2-40B4-BE49-F238E27FC236}">
                <a16:creationId xmlns:a16="http://schemas.microsoft.com/office/drawing/2014/main" id="{3C53E5D2-3F3E-F7BF-9F15-596C9A76574E}"/>
              </a:ext>
            </a:extLst>
          </p:cNvPr>
          <p:cNvSpPr>
            <a:spLocks noGrp="1"/>
          </p:cNvSpPr>
          <p:nvPr>
            <p:ph idx="1"/>
          </p:nvPr>
        </p:nvSpPr>
        <p:spPr/>
        <p:txBody>
          <a:bodyPr/>
          <a:lstStyle/>
          <a:p>
            <a:r>
              <a:rPr lang="fr-LU" dirty="0"/>
              <a:t>Nous adressons un </a:t>
            </a:r>
            <a:r>
              <a:rPr lang="fr-LU" b="1" dirty="0"/>
              <a:t>grand merci à toutes les collègues</a:t>
            </a:r>
            <a:r>
              <a:rPr lang="fr-LU" dirty="0"/>
              <a:t> qui, au cours des trois dernières années, ont transmis leurs données d’utilisation à l’ALVA.</a:t>
            </a:r>
          </a:p>
          <a:p>
            <a:r>
              <a:rPr lang="fr-LU" dirty="0"/>
              <a:t>Nous remercions également toutes celles et ceux qui nous ont fait part de </a:t>
            </a:r>
            <a:r>
              <a:rPr lang="fr-LU" b="1" dirty="0"/>
              <a:t>leurs précieux retours et nous ont apporté leur soutien</a:t>
            </a:r>
            <a:r>
              <a:rPr lang="fr-LU" dirty="0"/>
              <a:t>.</a:t>
            </a:r>
          </a:p>
          <a:p>
            <a:r>
              <a:rPr lang="fr-LU" dirty="0"/>
              <a:t>Sans vous, il n’aurait </a:t>
            </a:r>
            <a:r>
              <a:rPr lang="fr-LU" b="1" dirty="0"/>
              <a:t>pas été possible </a:t>
            </a:r>
            <a:r>
              <a:rPr lang="fr-LU" dirty="0"/>
              <a:t>d’optimiser davantage le processus ni de communiquer les données à l’EMA.</a:t>
            </a:r>
            <a:endParaRPr lang="fr-FR" dirty="0"/>
          </a:p>
        </p:txBody>
      </p:sp>
      <p:sp>
        <p:nvSpPr>
          <p:cNvPr id="2" name="Slide Number Placeholder 1">
            <a:extLst>
              <a:ext uri="{FF2B5EF4-FFF2-40B4-BE49-F238E27FC236}">
                <a16:creationId xmlns:a16="http://schemas.microsoft.com/office/drawing/2014/main" id="{350076BD-045D-277D-B14D-1A657BABAAF1}"/>
              </a:ext>
            </a:extLst>
          </p:cNvPr>
          <p:cNvSpPr>
            <a:spLocks noGrp="1"/>
          </p:cNvSpPr>
          <p:nvPr>
            <p:ph type="sldNum" sz="quarter" idx="12"/>
          </p:nvPr>
        </p:nvSpPr>
        <p:spPr/>
        <p:txBody>
          <a:bodyPr/>
          <a:lstStyle/>
          <a:p>
            <a:fld id="{49AEFC51-4A73-4E5D-BF07-4235BAD9A7B9}" type="slidenum">
              <a:rPr lang="fr-FR" smtClean="0"/>
              <a:pPr/>
              <a:t>2</a:t>
            </a:fld>
            <a:endParaRPr lang="fr-FR" dirty="0"/>
          </a:p>
        </p:txBody>
      </p:sp>
    </p:spTree>
    <p:extLst>
      <p:ext uri="{BB962C8B-B14F-4D97-AF65-F5344CB8AC3E}">
        <p14:creationId xmlns:p14="http://schemas.microsoft.com/office/powerpoint/2010/main" val="248649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7306B5-E9E5-45DD-1545-8D435CAA142F}"/>
              </a:ext>
            </a:extLst>
          </p:cNvPr>
          <p:cNvSpPr>
            <a:spLocks noGrp="1"/>
          </p:cNvSpPr>
          <p:nvPr>
            <p:ph type="title"/>
          </p:nvPr>
        </p:nvSpPr>
        <p:spPr/>
        <p:txBody>
          <a:bodyPr/>
          <a:lstStyle/>
          <a:p>
            <a:r>
              <a:rPr lang="fr-LU" sz="2000" b="1" dirty="0"/>
              <a:t>Ventes</a:t>
            </a:r>
            <a:r>
              <a:rPr lang="fr-LU" sz="2000" dirty="0"/>
              <a:t> destinées aux animaux de rente en tonnes de substance active</a:t>
            </a:r>
            <a:endParaRPr lang="fr-FR" sz="2000" dirty="0"/>
          </a:p>
        </p:txBody>
      </p:sp>
      <p:graphicFrame>
        <p:nvGraphicFramePr>
          <p:cNvPr id="6" name="Content Placeholder 5">
            <a:extLst>
              <a:ext uri="{FF2B5EF4-FFF2-40B4-BE49-F238E27FC236}">
                <a16:creationId xmlns:a16="http://schemas.microsoft.com/office/drawing/2014/main" id="{0F86B252-3AF9-B86A-9231-7A0AD6F39A5F}"/>
              </a:ext>
            </a:extLst>
          </p:cNvPr>
          <p:cNvGraphicFramePr>
            <a:graphicFrameLocks noGrp="1"/>
          </p:cNvGraphicFramePr>
          <p:nvPr>
            <p:ph idx="1"/>
            <p:extLst>
              <p:ext uri="{D42A27DB-BD31-4B8C-83A1-F6EECF244321}">
                <p14:modId xmlns:p14="http://schemas.microsoft.com/office/powerpoint/2010/main" val="527415226"/>
              </p:ext>
            </p:extLst>
          </p:nvPr>
        </p:nvGraphicFramePr>
        <p:xfrm>
          <a:off x="633412" y="1125538"/>
          <a:ext cx="10889983" cy="2494280"/>
        </p:xfrm>
        <a:graphic>
          <a:graphicData uri="http://schemas.openxmlformats.org/drawingml/2006/table">
            <a:tbl>
              <a:tblPr firstRow="1" bandRow="1">
                <a:tableStyleId>{5C22544A-7EE6-4342-B048-85BDC9FD1C3A}</a:tableStyleId>
              </a:tblPr>
              <a:tblGrid>
                <a:gridCol w="1388174">
                  <a:extLst>
                    <a:ext uri="{9D8B030D-6E8A-4147-A177-3AD203B41FA5}">
                      <a16:colId xmlns:a16="http://schemas.microsoft.com/office/drawing/2014/main" val="290980747"/>
                    </a:ext>
                  </a:extLst>
                </a:gridCol>
                <a:gridCol w="3215432">
                  <a:extLst>
                    <a:ext uri="{9D8B030D-6E8A-4147-A177-3AD203B41FA5}">
                      <a16:colId xmlns:a16="http://schemas.microsoft.com/office/drawing/2014/main" val="2458486658"/>
                    </a:ext>
                  </a:extLst>
                </a:gridCol>
                <a:gridCol w="4465122">
                  <a:extLst>
                    <a:ext uri="{9D8B030D-6E8A-4147-A177-3AD203B41FA5}">
                      <a16:colId xmlns:a16="http://schemas.microsoft.com/office/drawing/2014/main" val="992413984"/>
                    </a:ext>
                  </a:extLst>
                </a:gridCol>
                <a:gridCol w="1821255">
                  <a:extLst>
                    <a:ext uri="{9D8B030D-6E8A-4147-A177-3AD203B41FA5}">
                      <a16:colId xmlns:a16="http://schemas.microsoft.com/office/drawing/2014/main" val="2710840495"/>
                    </a:ext>
                  </a:extLst>
                </a:gridCol>
              </a:tblGrid>
              <a:tr h="370840">
                <a:tc>
                  <a:txBody>
                    <a:bodyPr/>
                    <a:lstStyle/>
                    <a:p>
                      <a:pPr algn="ctr"/>
                      <a:r>
                        <a:rPr lang="fr-FR" dirty="0"/>
                        <a:t>Pays</a:t>
                      </a:r>
                    </a:p>
                  </a:txBody>
                  <a:tcPr/>
                </a:tc>
                <a:tc>
                  <a:txBody>
                    <a:bodyPr/>
                    <a:lstStyle/>
                    <a:p>
                      <a:pPr algn="ctr"/>
                      <a:r>
                        <a:rPr lang="fr-LU" dirty="0"/>
                        <a:t>Ventes pour les animaux de production alimentaire (tonnes)</a:t>
                      </a:r>
                      <a:endParaRPr lang="fr-FR" dirty="0"/>
                    </a:p>
                  </a:txBody>
                  <a:tcPr/>
                </a:tc>
                <a:tc>
                  <a:txBody>
                    <a:bodyPr/>
                    <a:lstStyle/>
                    <a:p>
                      <a:pPr algn="ctr"/>
                      <a:r>
                        <a:rPr lang="fr-LU" dirty="0"/>
                        <a:t>Biomasse animale (1000 tonnes)</a:t>
                      </a:r>
                      <a:endParaRPr lang="fr-FR" dirty="0"/>
                    </a:p>
                  </a:txBody>
                  <a:tcPr/>
                </a:tc>
                <a:tc>
                  <a:txBody>
                    <a:bodyPr/>
                    <a:lstStyle/>
                    <a:p>
                      <a:pPr algn="ctr"/>
                      <a:r>
                        <a:rPr lang="fr-FR" dirty="0"/>
                        <a:t>Mg/kg</a:t>
                      </a:r>
                    </a:p>
                  </a:txBody>
                  <a:tcPr/>
                </a:tc>
                <a:extLst>
                  <a:ext uri="{0D108BD9-81ED-4DB2-BD59-A6C34878D82A}">
                    <a16:rowId xmlns:a16="http://schemas.microsoft.com/office/drawing/2014/main" val="2059213474"/>
                  </a:ext>
                </a:extLst>
              </a:tr>
              <a:tr h="370840">
                <a:tc>
                  <a:txBody>
                    <a:bodyPr/>
                    <a:lstStyle/>
                    <a:p>
                      <a:pPr algn="l"/>
                      <a:r>
                        <a:rPr lang="fr-FR" dirty="0"/>
                        <a:t>Luxembourg</a:t>
                      </a:r>
                    </a:p>
                  </a:txBody>
                  <a:tcPr/>
                </a:tc>
                <a:tc>
                  <a:txBody>
                    <a:bodyPr/>
                    <a:lstStyle/>
                    <a:p>
                      <a:pPr algn="r"/>
                      <a:r>
                        <a:rPr lang="fr-FR" dirty="0"/>
                        <a:t>1,3</a:t>
                      </a:r>
                    </a:p>
                  </a:txBody>
                  <a:tcPr/>
                </a:tc>
                <a:tc>
                  <a:txBody>
                    <a:bodyPr/>
                    <a:lstStyle/>
                    <a:p>
                      <a:pPr algn="r"/>
                      <a:r>
                        <a:rPr lang="fr-FR" dirty="0"/>
                        <a:t>129,2</a:t>
                      </a:r>
                    </a:p>
                  </a:txBody>
                  <a:tcPr/>
                </a:tc>
                <a:tc>
                  <a:txBody>
                    <a:bodyPr/>
                    <a:lstStyle/>
                    <a:p>
                      <a:pPr algn="r"/>
                      <a:r>
                        <a:rPr lang="fr-FR" dirty="0"/>
                        <a:t>10,0</a:t>
                      </a:r>
                    </a:p>
                  </a:txBody>
                  <a:tcPr/>
                </a:tc>
                <a:extLst>
                  <a:ext uri="{0D108BD9-81ED-4DB2-BD59-A6C34878D82A}">
                    <a16:rowId xmlns:a16="http://schemas.microsoft.com/office/drawing/2014/main" val="2918183911"/>
                  </a:ext>
                </a:extLst>
              </a:tr>
              <a:tr h="370840">
                <a:tc>
                  <a:txBody>
                    <a:bodyPr/>
                    <a:lstStyle/>
                    <a:p>
                      <a:pPr algn="l"/>
                      <a:r>
                        <a:rPr lang="fr-FR" dirty="0"/>
                        <a:t>Belgique</a:t>
                      </a:r>
                    </a:p>
                  </a:txBody>
                  <a:tcPr/>
                </a:tc>
                <a:tc>
                  <a:txBody>
                    <a:bodyPr/>
                    <a:lstStyle/>
                    <a:p>
                      <a:pPr algn="r"/>
                      <a:r>
                        <a:rPr lang="fr-FR" dirty="0"/>
                        <a:t>99,9</a:t>
                      </a:r>
                    </a:p>
                  </a:txBody>
                  <a:tcPr/>
                </a:tc>
                <a:tc>
                  <a:txBody>
                    <a:bodyPr/>
                    <a:lstStyle/>
                    <a:p>
                      <a:pPr algn="r"/>
                      <a:r>
                        <a:rPr lang="fr-FR" dirty="0"/>
                        <a:t>3.228,8</a:t>
                      </a:r>
                    </a:p>
                  </a:txBody>
                  <a:tcPr/>
                </a:tc>
                <a:tc>
                  <a:txBody>
                    <a:bodyPr/>
                    <a:lstStyle/>
                    <a:p>
                      <a:pPr algn="r"/>
                      <a:r>
                        <a:rPr lang="fr-FR" dirty="0"/>
                        <a:t>30,9</a:t>
                      </a:r>
                    </a:p>
                  </a:txBody>
                  <a:tcPr/>
                </a:tc>
                <a:extLst>
                  <a:ext uri="{0D108BD9-81ED-4DB2-BD59-A6C34878D82A}">
                    <a16:rowId xmlns:a16="http://schemas.microsoft.com/office/drawing/2014/main" val="2644849039"/>
                  </a:ext>
                </a:extLst>
              </a:tr>
              <a:tr h="370840">
                <a:tc>
                  <a:txBody>
                    <a:bodyPr/>
                    <a:lstStyle/>
                    <a:p>
                      <a:pPr algn="l"/>
                      <a:r>
                        <a:rPr lang="fr-FR" dirty="0"/>
                        <a:t>France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253,9</a:t>
                      </a:r>
                    </a:p>
                  </a:txBody>
                  <a:tcPr/>
                </a:tc>
                <a:tc>
                  <a:txBody>
                    <a:bodyPr/>
                    <a:lstStyle/>
                    <a:p>
                      <a:pPr algn="r"/>
                      <a:r>
                        <a:rPr lang="fr-FR" dirty="0"/>
                        <a:t>15.639,0</a:t>
                      </a:r>
                    </a:p>
                  </a:txBody>
                  <a:tcPr/>
                </a:tc>
                <a:tc>
                  <a:txBody>
                    <a:bodyPr/>
                    <a:lstStyle/>
                    <a:p>
                      <a:pPr algn="r"/>
                      <a:r>
                        <a:rPr lang="fr-FR" dirty="0"/>
                        <a:t>16,2</a:t>
                      </a:r>
                    </a:p>
                  </a:txBody>
                  <a:tcPr/>
                </a:tc>
                <a:extLst>
                  <a:ext uri="{0D108BD9-81ED-4DB2-BD59-A6C34878D82A}">
                    <a16:rowId xmlns:a16="http://schemas.microsoft.com/office/drawing/2014/main" val="3433082015"/>
                  </a:ext>
                </a:extLst>
              </a:tr>
              <a:tr h="370840">
                <a:tc>
                  <a:txBody>
                    <a:bodyPr/>
                    <a:lstStyle/>
                    <a:p>
                      <a:pPr algn="l"/>
                      <a:r>
                        <a:rPr lang="fr-FR" dirty="0"/>
                        <a:t>Allemagne</a:t>
                      </a:r>
                    </a:p>
                  </a:txBody>
                  <a:tcPr/>
                </a:tc>
                <a:tc>
                  <a:txBody>
                    <a:bodyPr/>
                    <a:lstStyle/>
                    <a:p>
                      <a:pPr algn="r"/>
                      <a:r>
                        <a:rPr lang="fr-FR" dirty="0"/>
                        <a:t>520,2</a:t>
                      </a:r>
                    </a:p>
                  </a:txBody>
                  <a:tcPr/>
                </a:tc>
                <a:tc>
                  <a:txBody>
                    <a:bodyPr/>
                    <a:lstStyle/>
                    <a:p>
                      <a:pPr marR="0" algn="r"/>
                      <a:r>
                        <a:rPr lang="en-US" sz="1800" kern="1200" dirty="0">
                          <a:solidFill>
                            <a:schemeClr val="dk1"/>
                          </a:solidFill>
                          <a:latin typeface="+mn-lt"/>
                          <a:ea typeface="+mn-ea"/>
                          <a:cs typeface="+mn-cs"/>
                        </a:rPr>
                        <a:t>13.892,9</a:t>
                      </a:r>
                    </a:p>
                  </a:txBody>
                  <a:tcPr/>
                </a:tc>
                <a:tc>
                  <a:txBody>
                    <a:bodyPr/>
                    <a:lstStyle/>
                    <a:p>
                      <a:pPr marR="0" algn="r"/>
                      <a:r>
                        <a:rPr lang="en-US" sz="1800" kern="1200" dirty="0">
                          <a:solidFill>
                            <a:schemeClr val="dk1"/>
                          </a:solidFill>
                          <a:latin typeface="+mn-lt"/>
                          <a:ea typeface="+mn-ea"/>
                          <a:cs typeface="+mn-cs"/>
                        </a:rPr>
                        <a:t>37,4</a:t>
                      </a:r>
                    </a:p>
                  </a:txBody>
                  <a:tcPr/>
                </a:tc>
                <a:extLst>
                  <a:ext uri="{0D108BD9-81ED-4DB2-BD59-A6C34878D82A}">
                    <a16:rowId xmlns:a16="http://schemas.microsoft.com/office/drawing/2014/main" val="1630851044"/>
                  </a:ext>
                </a:extLst>
              </a:tr>
              <a:tr h="370840">
                <a:tc>
                  <a:txBody>
                    <a:bodyPr/>
                    <a:lstStyle/>
                    <a:p>
                      <a:pPr algn="l"/>
                      <a:r>
                        <a:rPr lang="fr-FR" dirty="0"/>
                        <a:t>EU</a:t>
                      </a:r>
                    </a:p>
                  </a:txBody>
                  <a:tcPr/>
                </a:tc>
                <a:tc>
                  <a:txBody>
                    <a:bodyPr/>
                    <a:lstStyle/>
                    <a:p>
                      <a:pPr algn="r"/>
                      <a:r>
                        <a:rPr lang="fr-FR" dirty="0"/>
                        <a:t>4.312,6</a:t>
                      </a:r>
                    </a:p>
                  </a:txBody>
                  <a:tcPr/>
                </a:tc>
                <a:tc>
                  <a:txBody>
                    <a:bodyPr/>
                    <a:lstStyle/>
                    <a:p>
                      <a:pPr marR="0" algn="r"/>
                      <a:r>
                        <a:rPr lang="en-US" sz="1800" kern="1200" dirty="0">
                          <a:solidFill>
                            <a:schemeClr val="dk1"/>
                          </a:solidFill>
                          <a:latin typeface="+mn-lt"/>
                          <a:ea typeface="+mn-ea"/>
                          <a:cs typeface="+mn-cs"/>
                        </a:rPr>
                        <a:t>95.716,9</a:t>
                      </a:r>
                    </a:p>
                  </a:txBody>
                  <a:tcPr/>
                </a:tc>
                <a:tc>
                  <a:txBody>
                    <a:bodyPr/>
                    <a:lstStyle/>
                    <a:p>
                      <a:pPr marR="0" algn="r"/>
                      <a:r>
                        <a:rPr lang="en-US" sz="1800" kern="1200" dirty="0">
                          <a:solidFill>
                            <a:schemeClr val="dk1"/>
                          </a:solidFill>
                          <a:latin typeface="+mn-lt"/>
                          <a:ea typeface="+mn-ea"/>
                          <a:cs typeface="+mn-cs"/>
                        </a:rPr>
                        <a:t>45,1</a:t>
                      </a:r>
                    </a:p>
                  </a:txBody>
                  <a:tcPr/>
                </a:tc>
                <a:extLst>
                  <a:ext uri="{0D108BD9-81ED-4DB2-BD59-A6C34878D82A}">
                    <a16:rowId xmlns:a16="http://schemas.microsoft.com/office/drawing/2014/main" val="4091816254"/>
                  </a:ext>
                </a:extLst>
              </a:tr>
            </a:tbl>
          </a:graphicData>
        </a:graphic>
      </p:graphicFrame>
      <p:sp>
        <p:nvSpPr>
          <p:cNvPr id="2" name="Slide Number Placeholder 1">
            <a:extLst>
              <a:ext uri="{FF2B5EF4-FFF2-40B4-BE49-F238E27FC236}">
                <a16:creationId xmlns:a16="http://schemas.microsoft.com/office/drawing/2014/main" id="{F6A6EF8E-E3E3-E94B-D3B7-01C604EE8F71}"/>
              </a:ext>
            </a:extLst>
          </p:cNvPr>
          <p:cNvSpPr>
            <a:spLocks noGrp="1"/>
          </p:cNvSpPr>
          <p:nvPr>
            <p:ph type="sldNum" sz="quarter" idx="12"/>
          </p:nvPr>
        </p:nvSpPr>
        <p:spPr/>
        <p:txBody>
          <a:bodyPr/>
          <a:lstStyle/>
          <a:p>
            <a:fld id="{49AEFC51-4A73-4E5D-BF07-4235BAD9A7B9}" type="slidenum">
              <a:rPr lang="fr-FR" smtClean="0"/>
              <a:pPr/>
              <a:t>20</a:t>
            </a:fld>
            <a:endParaRPr lang="fr-FR" dirty="0"/>
          </a:p>
        </p:txBody>
      </p:sp>
    </p:spTree>
    <p:extLst>
      <p:ext uri="{BB962C8B-B14F-4D97-AF65-F5344CB8AC3E}">
        <p14:creationId xmlns:p14="http://schemas.microsoft.com/office/powerpoint/2010/main" val="170742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A912A-3F4E-3BC9-6A8F-D6B3428FA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89A7C-74E6-A586-6175-1A4A576D0AFE}"/>
              </a:ext>
            </a:extLst>
          </p:cNvPr>
          <p:cNvSpPr>
            <a:spLocks noGrp="1"/>
          </p:cNvSpPr>
          <p:nvPr>
            <p:ph type="title"/>
          </p:nvPr>
        </p:nvSpPr>
        <p:spPr/>
        <p:txBody>
          <a:bodyPr/>
          <a:lstStyle/>
          <a:p>
            <a:r>
              <a:rPr lang="fr-FR" sz="2000" b="1" dirty="0"/>
              <a:t>Ventes</a:t>
            </a:r>
            <a:r>
              <a:rPr lang="fr-FR" sz="2000" dirty="0"/>
              <a:t> de médicaments vétérinaires antimicrobiens pour les animaux destinés à l’alimentation (mg/kg) dans l’UE, en Islande et en Norvège, en 2024</a:t>
            </a:r>
          </a:p>
        </p:txBody>
      </p:sp>
      <p:sp>
        <p:nvSpPr>
          <p:cNvPr id="3" name="TextBox 2">
            <a:extLst>
              <a:ext uri="{FF2B5EF4-FFF2-40B4-BE49-F238E27FC236}">
                <a16:creationId xmlns:a16="http://schemas.microsoft.com/office/drawing/2014/main" id="{8403B0FF-C8E3-315A-7B29-18069B8628D5}"/>
              </a:ext>
            </a:extLst>
          </p:cNvPr>
          <p:cNvSpPr txBox="1"/>
          <p:nvPr/>
        </p:nvSpPr>
        <p:spPr>
          <a:xfrm>
            <a:off x="4469587" y="2560319"/>
            <a:ext cx="3626198" cy="369332"/>
          </a:xfrm>
          <a:prstGeom prst="rect">
            <a:avLst/>
          </a:prstGeom>
          <a:noFill/>
        </p:spPr>
        <p:txBody>
          <a:bodyPr wrap="square" rtlCol="0">
            <a:spAutoFit/>
          </a:bodyPr>
          <a:lstStyle/>
          <a:p>
            <a:r>
              <a:rPr lang="en-US" dirty="0" err="1"/>
              <a:t>Baisse</a:t>
            </a:r>
            <a:r>
              <a:rPr lang="en-US" dirty="0"/>
              <a:t> surtout des Sulfonamides</a:t>
            </a:r>
          </a:p>
        </p:txBody>
      </p:sp>
      <p:pic>
        <p:nvPicPr>
          <p:cNvPr id="6" name="Picture 5">
            <a:extLst>
              <a:ext uri="{FF2B5EF4-FFF2-40B4-BE49-F238E27FC236}">
                <a16:creationId xmlns:a16="http://schemas.microsoft.com/office/drawing/2014/main" id="{732E2A91-C6C8-B4D9-C333-B81543D81339}"/>
              </a:ext>
            </a:extLst>
          </p:cNvPr>
          <p:cNvPicPr>
            <a:picLocks noChangeAspect="1"/>
          </p:cNvPicPr>
          <p:nvPr/>
        </p:nvPicPr>
        <p:blipFill>
          <a:blip r:embed="rId2"/>
          <a:stretch>
            <a:fillRect/>
          </a:stretch>
        </p:blipFill>
        <p:spPr>
          <a:xfrm>
            <a:off x="2922623" y="959527"/>
            <a:ext cx="6257004" cy="5509243"/>
          </a:xfrm>
          <a:prstGeom prst="rect">
            <a:avLst/>
          </a:prstGeom>
        </p:spPr>
      </p:pic>
      <p:sp>
        <p:nvSpPr>
          <p:cNvPr id="4" name="Slide Number Placeholder 3">
            <a:extLst>
              <a:ext uri="{FF2B5EF4-FFF2-40B4-BE49-F238E27FC236}">
                <a16:creationId xmlns:a16="http://schemas.microsoft.com/office/drawing/2014/main" id="{BCDE7EAF-B20A-BDD1-E0FC-1017C6B67B2E}"/>
              </a:ext>
            </a:extLst>
          </p:cNvPr>
          <p:cNvSpPr>
            <a:spLocks noGrp="1"/>
          </p:cNvSpPr>
          <p:nvPr>
            <p:ph type="sldNum" sz="quarter" idx="12"/>
          </p:nvPr>
        </p:nvSpPr>
        <p:spPr/>
        <p:txBody>
          <a:bodyPr/>
          <a:lstStyle/>
          <a:p>
            <a:fld id="{49AEFC51-4A73-4E5D-BF07-4235BAD9A7B9}" type="slidenum">
              <a:rPr lang="fr-FR" smtClean="0"/>
              <a:pPr/>
              <a:t>21</a:t>
            </a:fld>
            <a:endParaRPr lang="fr-FR" dirty="0"/>
          </a:p>
        </p:txBody>
      </p:sp>
    </p:spTree>
    <p:extLst>
      <p:ext uri="{BB962C8B-B14F-4D97-AF65-F5344CB8AC3E}">
        <p14:creationId xmlns:p14="http://schemas.microsoft.com/office/powerpoint/2010/main" val="108838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1E24-5497-74A1-8D50-9FC161FECBFB}"/>
              </a:ext>
            </a:extLst>
          </p:cNvPr>
          <p:cNvSpPr>
            <a:spLocks noGrp="1"/>
          </p:cNvSpPr>
          <p:nvPr>
            <p:ph type="title"/>
          </p:nvPr>
        </p:nvSpPr>
        <p:spPr/>
        <p:txBody>
          <a:bodyPr/>
          <a:lstStyle/>
          <a:p>
            <a:r>
              <a:rPr lang="fr-LU" sz="1600" b="1" dirty="0"/>
              <a:t>Proportion des ventes totales </a:t>
            </a:r>
            <a:r>
              <a:rPr lang="fr-LU" sz="1600" dirty="0"/>
              <a:t>(en tonnes) de médicaments vétérinaires antimicrobiens pour les animaux destinés à la production alimentaire, par catégorie AMEG et par pays en 2023</a:t>
            </a:r>
            <a:endParaRPr lang="fr-FR" sz="1600" dirty="0"/>
          </a:p>
        </p:txBody>
      </p:sp>
      <p:pic>
        <p:nvPicPr>
          <p:cNvPr id="5" name="Picture 4">
            <a:extLst>
              <a:ext uri="{FF2B5EF4-FFF2-40B4-BE49-F238E27FC236}">
                <a16:creationId xmlns:a16="http://schemas.microsoft.com/office/drawing/2014/main" id="{062733FE-E1D3-77D6-5099-A925967D8797}"/>
              </a:ext>
            </a:extLst>
          </p:cNvPr>
          <p:cNvPicPr>
            <a:picLocks noChangeAspect="1"/>
          </p:cNvPicPr>
          <p:nvPr/>
        </p:nvPicPr>
        <p:blipFill>
          <a:blip r:embed="rId3"/>
          <a:stretch>
            <a:fillRect/>
          </a:stretch>
        </p:blipFill>
        <p:spPr>
          <a:xfrm>
            <a:off x="1737124" y="938644"/>
            <a:ext cx="7978140" cy="5439007"/>
          </a:xfrm>
          <a:prstGeom prst="rect">
            <a:avLst/>
          </a:prstGeom>
        </p:spPr>
      </p:pic>
      <p:sp>
        <p:nvSpPr>
          <p:cNvPr id="3" name="Slide Number Placeholder 2">
            <a:extLst>
              <a:ext uri="{FF2B5EF4-FFF2-40B4-BE49-F238E27FC236}">
                <a16:creationId xmlns:a16="http://schemas.microsoft.com/office/drawing/2014/main" id="{F6F22743-38BE-F42A-417E-BAB09EF29B0B}"/>
              </a:ext>
            </a:extLst>
          </p:cNvPr>
          <p:cNvSpPr>
            <a:spLocks noGrp="1"/>
          </p:cNvSpPr>
          <p:nvPr>
            <p:ph type="sldNum" sz="quarter" idx="12"/>
          </p:nvPr>
        </p:nvSpPr>
        <p:spPr/>
        <p:txBody>
          <a:bodyPr/>
          <a:lstStyle/>
          <a:p>
            <a:fld id="{49AEFC51-4A73-4E5D-BF07-4235BAD9A7B9}" type="slidenum">
              <a:rPr lang="fr-FR" smtClean="0"/>
              <a:pPr/>
              <a:t>22</a:t>
            </a:fld>
            <a:endParaRPr lang="fr-FR" dirty="0"/>
          </a:p>
        </p:txBody>
      </p:sp>
    </p:spTree>
    <p:extLst>
      <p:ext uri="{BB962C8B-B14F-4D97-AF65-F5344CB8AC3E}">
        <p14:creationId xmlns:p14="http://schemas.microsoft.com/office/powerpoint/2010/main" val="358228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7E6C-A903-AC5D-6113-C1575EB56AB3}"/>
              </a:ext>
            </a:extLst>
          </p:cNvPr>
          <p:cNvSpPr>
            <a:spLocks noGrp="1"/>
          </p:cNvSpPr>
          <p:nvPr>
            <p:ph type="title"/>
          </p:nvPr>
        </p:nvSpPr>
        <p:spPr/>
        <p:txBody>
          <a:bodyPr/>
          <a:lstStyle/>
          <a:p>
            <a:r>
              <a:rPr lang="fr-FR" sz="2000" b="1" dirty="0"/>
              <a:t>Ventes</a:t>
            </a:r>
            <a:r>
              <a:rPr lang="fr-FR" sz="2000" dirty="0"/>
              <a:t> de médicaments vétérinaires antimicrobiens (mg/kg) pour les animaux destinés à l’alimentation, par catégorie AMEG et par pays, en 2024 </a:t>
            </a:r>
            <a:endParaRPr lang="en-US" sz="2000" dirty="0"/>
          </a:p>
        </p:txBody>
      </p:sp>
      <p:pic>
        <p:nvPicPr>
          <p:cNvPr id="4" name="Picture 3">
            <a:extLst>
              <a:ext uri="{FF2B5EF4-FFF2-40B4-BE49-F238E27FC236}">
                <a16:creationId xmlns:a16="http://schemas.microsoft.com/office/drawing/2014/main" id="{5901FE5F-F695-ACD3-BD6A-73A1B6EE5DFA}"/>
              </a:ext>
            </a:extLst>
          </p:cNvPr>
          <p:cNvPicPr>
            <a:picLocks noChangeAspect="1"/>
          </p:cNvPicPr>
          <p:nvPr/>
        </p:nvPicPr>
        <p:blipFill>
          <a:blip r:embed="rId2"/>
          <a:stretch>
            <a:fillRect/>
          </a:stretch>
        </p:blipFill>
        <p:spPr>
          <a:xfrm>
            <a:off x="1219200" y="957293"/>
            <a:ext cx="9342120" cy="5402313"/>
          </a:xfrm>
          <a:prstGeom prst="rect">
            <a:avLst/>
          </a:prstGeom>
        </p:spPr>
      </p:pic>
      <p:sp>
        <p:nvSpPr>
          <p:cNvPr id="3" name="Slide Number Placeholder 2">
            <a:extLst>
              <a:ext uri="{FF2B5EF4-FFF2-40B4-BE49-F238E27FC236}">
                <a16:creationId xmlns:a16="http://schemas.microsoft.com/office/drawing/2014/main" id="{5A4C2FAB-D059-EB22-3886-CF05F9F573BC}"/>
              </a:ext>
            </a:extLst>
          </p:cNvPr>
          <p:cNvSpPr>
            <a:spLocks noGrp="1"/>
          </p:cNvSpPr>
          <p:nvPr>
            <p:ph type="sldNum" sz="quarter" idx="12"/>
          </p:nvPr>
        </p:nvSpPr>
        <p:spPr/>
        <p:txBody>
          <a:bodyPr/>
          <a:lstStyle/>
          <a:p>
            <a:fld id="{49AEFC51-4A73-4E5D-BF07-4235BAD9A7B9}" type="slidenum">
              <a:rPr lang="fr-FR" smtClean="0"/>
              <a:pPr/>
              <a:t>23</a:t>
            </a:fld>
            <a:endParaRPr lang="fr-FR" dirty="0"/>
          </a:p>
        </p:txBody>
      </p:sp>
    </p:spTree>
    <p:extLst>
      <p:ext uri="{BB962C8B-B14F-4D97-AF65-F5344CB8AC3E}">
        <p14:creationId xmlns:p14="http://schemas.microsoft.com/office/powerpoint/2010/main" val="119009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79F480-5DE0-3284-CDA9-19515D797DD7}"/>
              </a:ext>
            </a:extLst>
          </p:cNvPr>
          <p:cNvSpPr>
            <a:spLocks noGrp="1"/>
          </p:cNvSpPr>
          <p:nvPr>
            <p:ph type="ctrTitle"/>
          </p:nvPr>
        </p:nvSpPr>
        <p:spPr>
          <a:xfrm>
            <a:off x="1524000" y="1922463"/>
            <a:ext cx="9144000" cy="2387600"/>
          </a:xfrm>
        </p:spPr>
        <p:txBody>
          <a:bodyPr/>
          <a:lstStyle/>
          <a:p>
            <a:pPr marL="0" indent="0"/>
            <a:r>
              <a:rPr lang="fr-FR" sz="4800" dirty="0">
                <a:solidFill>
                  <a:srgbClr val="FF0000"/>
                </a:solidFill>
              </a:rPr>
              <a:t>4) </a:t>
            </a:r>
            <a:r>
              <a:rPr lang="fr-FR" sz="4800" dirty="0"/>
              <a:t>	Utilisation des antimicrobiens au Luxembourg </a:t>
            </a:r>
            <a:br>
              <a:rPr lang="fr-FR" sz="4800" dirty="0"/>
            </a:br>
            <a:r>
              <a:rPr lang="fr-FR" sz="2800" dirty="0">
                <a:solidFill>
                  <a:srgbClr val="FF0000"/>
                </a:solidFill>
                <a:sym typeface="Wingdings" panose="05000000000000000000" pitchFamily="2" charset="2"/>
              </a:rPr>
              <a:t></a:t>
            </a:r>
            <a:r>
              <a:rPr lang="fr-FR" sz="2800" dirty="0">
                <a:sym typeface="Wingdings" panose="05000000000000000000" pitchFamily="2" charset="2"/>
              </a:rPr>
              <a:t> </a:t>
            </a:r>
            <a:r>
              <a:rPr lang="fr-FR" sz="2800" dirty="0">
                <a:solidFill>
                  <a:srgbClr val="FF0000"/>
                </a:solidFill>
              </a:rPr>
              <a:t>avec précaution!</a:t>
            </a:r>
            <a:endParaRPr lang="fr-FR" sz="8000" dirty="0"/>
          </a:p>
        </p:txBody>
      </p:sp>
      <p:sp>
        <p:nvSpPr>
          <p:cNvPr id="5" name="Slide Number Placeholder 4">
            <a:extLst>
              <a:ext uri="{FF2B5EF4-FFF2-40B4-BE49-F238E27FC236}">
                <a16:creationId xmlns:a16="http://schemas.microsoft.com/office/drawing/2014/main" id="{6ABBD19C-71A4-BC25-BFF0-4A83E4D29DDD}"/>
              </a:ext>
            </a:extLst>
          </p:cNvPr>
          <p:cNvSpPr>
            <a:spLocks noGrp="1"/>
          </p:cNvSpPr>
          <p:nvPr>
            <p:ph type="sldNum" sz="quarter" idx="12"/>
          </p:nvPr>
        </p:nvSpPr>
        <p:spPr/>
        <p:txBody>
          <a:bodyPr/>
          <a:lstStyle/>
          <a:p>
            <a:fld id="{49AEFC51-4A73-4E5D-BF07-4235BAD9A7B9}" type="slidenum">
              <a:rPr lang="fr-FR" smtClean="0"/>
              <a:pPr/>
              <a:t>24</a:t>
            </a:fld>
            <a:endParaRPr lang="fr-FR" dirty="0"/>
          </a:p>
        </p:txBody>
      </p:sp>
    </p:spTree>
    <p:extLst>
      <p:ext uri="{BB962C8B-B14F-4D97-AF65-F5344CB8AC3E}">
        <p14:creationId xmlns:p14="http://schemas.microsoft.com/office/powerpoint/2010/main" val="135709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05BC-9D4C-5B6E-5CC7-C9B55DAAFDD0}"/>
              </a:ext>
            </a:extLst>
          </p:cNvPr>
          <p:cNvSpPr>
            <a:spLocks noGrp="1"/>
          </p:cNvSpPr>
          <p:nvPr>
            <p:ph type="title"/>
          </p:nvPr>
        </p:nvSpPr>
        <p:spPr/>
        <p:txBody>
          <a:bodyPr/>
          <a:lstStyle/>
          <a:p>
            <a:r>
              <a:rPr lang="fr-FR" sz="2400" dirty="0"/>
              <a:t>Rapport de comparaison des données d’</a:t>
            </a:r>
            <a:r>
              <a:rPr lang="fr-FR" sz="2400" b="1" dirty="0"/>
              <a:t>utilisation</a:t>
            </a:r>
            <a:r>
              <a:rPr lang="fr-FR" sz="2400" dirty="0"/>
              <a:t>, </a:t>
            </a:r>
            <a:r>
              <a:rPr lang="fr-FR" sz="2400" u="sng" dirty="0"/>
              <a:t>bovins</a:t>
            </a:r>
          </a:p>
        </p:txBody>
      </p:sp>
      <p:pic>
        <p:nvPicPr>
          <p:cNvPr id="9" name="Picture 8">
            <a:extLst>
              <a:ext uri="{FF2B5EF4-FFF2-40B4-BE49-F238E27FC236}">
                <a16:creationId xmlns:a16="http://schemas.microsoft.com/office/drawing/2014/main" id="{3B1D0EEF-F353-3BC0-5F59-E47758D85118}"/>
              </a:ext>
            </a:extLst>
          </p:cNvPr>
          <p:cNvPicPr>
            <a:picLocks noChangeAspect="1"/>
          </p:cNvPicPr>
          <p:nvPr/>
        </p:nvPicPr>
        <p:blipFill>
          <a:blip r:embed="rId3"/>
          <a:stretch>
            <a:fillRect/>
          </a:stretch>
        </p:blipFill>
        <p:spPr>
          <a:xfrm>
            <a:off x="632883" y="895555"/>
            <a:ext cx="10237504" cy="5543346"/>
          </a:xfrm>
          <a:prstGeom prst="rect">
            <a:avLst/>
          </a:prstGeom>
        </p:spPr>
      </p:pic>
      <p:sp>
        <p:nvSpPr>
          <p:cNvPr id="3" name="Slide Number Placeholder 2">
            <a:extLst>
              <a:ext uri="{FF2B5EF4-FFF2-40B4-BE49-F238E27FC236}">
                <a16:creationId xmlns:a16="http://schemas.microsoft.com/office/drawing/2014/main" id="{553F94AB-8A75-AD87-25FA-D22300846866}"/>
              </a:ext>
            </a:extLst>
          </p:cNvPr>
          <p:cNvSpPr>
            <a:spLocks noGrp="1"/>
          </p:cNvSpPr>
          <p:nvPr>
            <p:ph type="sldNum" sz="quarter" idx="12"/>
          </p:nvPr>
        </p:nvSpPr>
        <p:spPr/>
        <p:txBody>
          <a:bodyPr/>
          <a:lstStyle/>
          <a:p>
            <a:fld id="{49AEFC51-4A73-4E5D-BF07-4235BAD9A7B9}" type="slidenum">
              <a:rPr lang="fr-FR" smtClean="0"/>
              <a:pPr/>
              <a:t>25</a:t>
            </a:fld>
            <a:endParaRPr lang="fr-FR" dirty="0"/>
          </a:p>
        </p:txBody>
      </p:sp>
    </p:spTree>
    <p:extLst>
      <p:ext uri="{BB962C8B-B14F-4D97-AF65-F5344CB8AC3E}">
        <p14:creationId xmlns:p14="http://schemas.microsoft.com/office/powerpoint/2010/main" val="415511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EB57-77B9-2D1B-AB24-37066D523887}"/>
              </a:ext>
            </a:extLst>
          </p:cNvPr>
          <p:cNvSpPr>
            <a:spLocks noGrp="1"/>
          </p:cNvSpPr>
          <p:nvPr>
            <p:ph type="title"/>
          </p:nvPr>
        </p:nvSpPr>
        <p:spPr/>
        <p:txBody>
          <a:bodyPr/>
          <a:lstStyle/>
          <a:p>
            <a:r>
              <a:rPr lang="fr-FR" b="1" dirty="0"/>
              <a:t>Utilisation</a:t>
            </a:r>
            <a:r>
              <a:rPr lang="fr-FR" dirty="0"/>
              <a:t> - répartition par classe de substance, </a:t>
            </a:r>
            <a:r>
              <a:rPr lang="fr-FR" u="sng" dirty="0"/>
              <a:t>bovins</a:t>
            </a:r>
          </a:p>
        </p:txBody>
      </p:sp>
      <p:pic>
        <p:nvPicPr>
          <p:cNvPr id="8" name="Picture 7">
            <a:extLst>
              <a:ext uri="{FF2B5EF4-FFF2-40B4-BE49-F238E27FC236}">
                <a16:creationId xmlns:a16="http://schemas.microsoft.com/office/drawing/2014/main" id="{08F485AF-43E5-A14B-16E9-FF5EDE8DA05F}"/>
              </a:ext>
            </a:extLst>
          </p:cNvPr>
          <p:cNvPicPr>
            <a:picLocks noChangeAspect="1"/>
          </p:cNvPicPr>
          <p:nvPr/>
        </p:nvPicPr>
        <p:blipFill>
          <a:blip r:embed="rId3"/>
          <a:stretch>
            <a:fillRect/>
          </a:stretch>
        </p:blipFill>
        <p:spPr>
          <a:xfrm>
            <a:off x="358140" y="958208"/>
            <a:ext cx="11239500" cy="5482392"/>
          </a:xfrm>
          <a:prstGeom prst="rect">
            <a:avLst/>
          </a:prstGeom>
        </p:spPr>
      </p:pic>
      <p:sp>
        <p:nvSpPr>
          <p:cNvPr id="3" name="TextBox 2">
            <a:extLst>
              <a:ext uri="{FF2B5EF4-FFF2-40B4-BE49-F238E27FC236}">
                <a16:creationId xmlns:a16="http://schemas.microsoft.com/office/drawing/2014/main" id="{29A2FC22-2AAA-16CF-8FAB-3FAA898C97CE}"/>
              </a:ext>
            </a:extLst>
          </p:cNvPr>
          <p:cNvSpPr txBox="1"/>
          <p:nvPr/>
        </p:nvSpPr>
        <p:spPr>
          <a:xfrm>
            <a:off x="4078224" y="2221992"/>
            <a:ext cx="4315968" cy="923330"/>
          </a:xfrm>
          <a:prstGeom prst="rect">
            <a:avLst/>
          </a:prstGeom>
          <a:noFill/>
        </p:spPr>
        <p:txBody>
          <a:bodyPr wrap="square" rtlCol="0">
            <a:spAutoFit/>
          </a:bodyPr>
          <a:lstStyle/>
          <a:p>
            <a:r>
              <a:rPr lang="en-US" dirty="0" err="1"/>
              <a:t>Baisse</a:t>
            </a:r>
            <a:r>
              <a:rPr lang="en-US" dirty="0"/>
              <a:t> surtout des: </a:t>
            </a:r>
          </a:p>
          <a:p>
            <a:pPr marL="285750" indent="-285750">
              <a:buFont typeface="Arial" panose="020B0604020202020204" pitchFamily="34" charset="0"/>
              <a:buChar char="•"/>
            </a:pPr>
            <a:r>
              <a:rPr lang="en-US" dirty="0"/>
              <a:t>Tetracyclines de 660 kg</a:t>
            </a:r>
          </a:p>
          <a:p>
            <a:pPr marL="285750" indent="-285750">
              <a:buFont typeface="Arial" panose="020B0604020202020204" pitchFamily="34" charset="0"/>
              <a:buChar char="•"/>
            </a:pPr>
            <a:r>
              <a:rPr lang="en-US" dirty="0" err="1"/>
              <a:t>Penicillines</a:t>
            </a:r>
            <a:r>
              <a:rPr lang="en-US" dirty="0"/>
              <a:t> de 60 kg</a:t>
            </a:r>
          </a:p>
        </p:txBody>
      </p:sp>
      <p:sp>
        <p:nvSpPr>
          <p:cNvPr id="4" name="Slide Number Placeholder 3">
            <a:extLst>
              <a:ext uri="{FF2B5EF4-FFF2-40B4-BE49-F238E27FC236}">
                <a16:creationId xmlns:a16="http://schemas.microsoft.com/office/drawing/2014/main" id="{3138457D-352F-7664-8E63-74F0377A63EF}"/>
              </a:ext>
            </a:extLst>
          </p:cNvPr>
          <p:cNvSpPr>
            <a:spLocks noGrp="1"/>
          </p:cNvSpPr>
          <p:nvPr>
            <p:ph type="sldNum" sz="quarter" idx="12"/>
          </p:nvPr>
        </p:nvSpPr>
        <p:spPr/>
        <p:txBody>
          <a:bodyPr/>
          <a:lstStyle/>
          <a:p>
            <a:fld id="{49AEFC51-4A73-4E5D-BF07-4235BAD9A7B9}" type="slidenum">
              <a:rPr lang="fr-FR" smtClean="0"/>
              <a:pPr/>
              <a:t>26</a:t>
            </a:fld>
            <a:endParaRPr lang="fr-FR" dirty="0"/>
          </a:p>
        </p:txBody>
      </p:sp>
    </p:spTree>
    <p:extLst>
      <p:ext uri="{BB962C8B-B14F-4D97-AF65-F5344CB8AC3E}">
        <p14:creationId xmlns:p14="http://schemas.microsoft.com/office/powerpoint/2010/main" val="398517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E89A-76C6-3BAE-4037-EBAFDBC869C2}"/>
              </a:ext>
            </a:extLst>
          </p:cNvPr>
          <p:cNvSpPr>
            <a:spLocks noGrp="1"/>
          </p:cNvSpPr>
          <p:nvPr>
            <p:ph type="title"/>
          </p:nvPr>
        </p:nvSpPr>
        <p:spPr/>
        <p:txBody>
          <a:bodyPr/>
          <a:lstStyle/>
          <a:p>
            <a:r>
              <a:rPr lang="fr-FR" sz="2400" dirty="0"/>
              <a:t>Rapport de comparaison des données d’</a:t>
            </a:r>
            <a:r>
              <a:rPr lang="fr-FR" sz="2400" b="1" dirty="0"/>
              <a:t>utilisation</a:t>
            </a:r>
            <a:r>
              <a:rPr lang="fr-FR" sz="2400" dirty="0"/>
              <a:t>, </a:t>
            </a:r>
            <a:r>
              <a:rPr lang="fr-FR" sz="2400" u="sng" dirty="0"/>
              <a:t>porcs</a:t>
            </a:r>
          </a:p>
        </p:txBody>
      </p:sp>
      <p:pic>
        <p:nvPicPr>
          <p:cNvPr id="5" name="Picture 4">
            <a:extLst>
              <a:ext uri="{FF2B5EF4-FFF2-40B4-BE49-F238E27FC236}">
                <a16:creationId xmlns:a16="http://schemas.microsoft.com/office/drawing/2014/main" id="{F481B70A-3035-8741-B284-074454FE830C}"/>
              </a:ext>
            </a:extLst>
          </p:cNvPr>
          <p:cNvPicPr>
            <a:picLocks noChangeAspect="1"/>
          </p:cNvPicPr>
          <p:nvPr/>
        </p:nvPicPr>
        <p:blipFill>
          <a:blip r:embed="rId3"/>
          <a:stretch>
            <a:fillRect/>
          </a:stretch>
        </p:blipFill>
        <p:spPr>
          <a:xfrm>
            <a:off x="632883" y="937929"/>
            <a:ext cx="9956095" cy="5509190"/>
          </a:xfrm>
          <a:prstGeom prst="rect">
            <a:avLst/>
          </a:prstGeom>
        </p:spPr>
      </p:pic>
      <p:sp>
        <p:nvSpPr>
          <p:cNvPr id="3" name="Slide Number Placeholder 2">
            <a:extLst>
              <a:ext uri="{FF2B5EF4-FFF2-40B4-BE49-F238E27FC236}">
                <a16:creationId xmlns:a16="http://schemas.microsoft.com/office/drawing/2014/main" id="{10E52612-7C30-02EB-8E6B-A5226318B4F2}"/>
              </a:ext>
            </a:extLst>
          </p:cNvPr>
          <p:cNvSpPr>
            <a:spLocks noGrp="1"/>
          </p:cNvSpPr>
          <p:nvPr>
            <p:ph type="sldNum" sz="quarter" idx="12"/>
          </p:nvPr>
        </p:nvSpPr>
        <p:spPr/>
        <p:txBody>
          <a:bodyPr/>
          <a:lstStyle/>
          <a:p>
            <a:fld id="{49AEFC51-4A73-4E5D-BF07-4235BAD9A7B9}" type="slidenum">
              <a:rPr lang="fr-FR" smtClean="0"/>
              <a:pPr/>
              <a:t>27</a:t>
            </a:fld>
            <a:endParaRPr lang="fr-FR" dirty="0"/>
          </a:p>
        </p:txBody>
      </p:sp>
    </p:spTree>
    <p:extLst>
      <p:ext uri="{BB962C8B-B14F-4D97-AF65-F5344CB8AC3E}">
        <p14:creationId xmlns:p14="http://schemas.microsoft.com/office/powerpoint/2010/main" val="53421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B74D-2A80-82FE-FF1D-BDD5274964E4}"/>
              </a:ext>
            </a:extLst>
          </p:cNvPr>
          <p:cNvSpPr>
            <a:spLocks noGrp="1"/>
          </p:cNvSpPr>
          <p:nvPr>
            <p:ph type="title"/>
          </p:nvPr>
        </p:nvSpPr>
        <p:spPr/>
        <p:txBody>
          <a:bodyPr/>
          <a:lstStyle/>
          <a:p>
            <a:r>
              <a:rPr lang="fr-FR" b="1" dirty="0"/>
              <a:t>Utilisation</a:t>
            </a:r>
            <a:r>
              <a:rPr lang="fr-FR" dirty="0"/>
              <a:t> - répartition par classe de substance, </a:t>
            </a:r>
            <a:r>
              <a:rPr lang="fr-FR" u="sng" dirty="0"/>
              <a:t>porcs</a:t>
            </a:r>
          </a:p>
        </p:txBody>
      </p:sp>
      <p:pic>
        <p:nvPicPr>
          <p:cNvPr id="4" name="Picture 3">
            <a:extLst>
              <a:ext uri="{FF2B5EF4-FFF2-40B4-BE49-F238E27FC236}">
                <a16:creationId xmlns:a16="http://schemas.microsoft.com/office/drawing/2014/main" id="{898A99BF-89CB-67C1-78DD-A45897878A85}"/>
              </a:ext>
            </a:extLst>
          </p:cNvPr>
          <p:cNvPicPr>
            <a:picLocks noChangeAspect="1"/>
          </p:cNvPicPr>
          <p:nvPr/>
        </p:nvPicPr>
        <p:blipFill>
          <a:blip r:embed="rId2"/>
          <a:stretch>
            <a:fillRect/>
          </a:stretch>
        </p:blipFill>
        <p:spPr>
          <a:xfrm>
            <a:off x="632883" y="950124"/>
            <a:ext cx="11171190" cy="5532116"/>
          </a:xfrm>
          <a:prstGeom prst="rect">
            <a:avLst/>
          </a:prstGeom>
        </p:spPr>
      </p:pic>
      <p:sp>
        <p:nvSpPr>
          <p:cNvPr id="3" name="TextBox 2">
            <a:extLst>
              <a:ext uri="{FF2B5EF4-FFF2-40B4-BE49-F238E27FC236}">
                <a16:creationId xmlns:a16="http://schemas.microsoft.com/office/drawing/2014/main" id="{C4D0F94B-0304-116E-ED27-E8E0487E9CAD}"/>
              </a:ext>
            </a:extLst>
          </p:cNvPr>
          <p:cNvSpPr txBox="1"/>
          <p:nvPr/>
        </p:nvSpPr>
        <p:spPr>
          <a:xfrm>
            <a:off x="4020917" y="2541320"/>
            <a:ext cx="4868883"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constante</a:t>
            </a:r>
            <a:endParaRPr lang="en-US" dirty="0"/>
          </a:p>
          <a:p>
            <a:pPr marL="285750" indent="-285750">
              <a:buFont typeface="Arial" panose="020B0604020202020204" pitchFamily="34" charset="0"/>
              <a:buChar char="•"/>
            </a:pPr>
            <a:r>
              <a:rPr lang="en-US" dirty="0"/>
              <a:t>Pas </a:t>
            </a:r>
            <a:r>
              <a:rPr lang="en-US" dirty="0" err="1"/>
              <a:t>d’utilisation</a:t>
            </a:r>
            <a:r>
              <a:rPr lang="en-US" dirty="0"/>
              <a:t> de sulfonamides </a:t>
            </a:r>
            <a:r>
              <a:rPr lang="en-US" dirty="0" err="1"/>
              <a:t>en</a:t>
            </a:r>
            <a:r>
              <a:rPr lang="en-US" dirty="0"/>
              <a:t> 2024</a:t>
            </a:r>
          </a:p>
        </p:txBody>
      </p:sp>
      <p:sp>
        <p:nvSpPr>
          <p:cNvPr id="5" name="Slide Number Placeholder 4">
            <a:extLst>
              <a:ext uri="{FF2B5EF4-FFF2-40B4-BE49-F238E27FC236}">
                <a16:creationId xmlns:a16="http://schemas.microsoft.com/office/drawing/2014/main" id="{E0D6DA02-904C-1734-C1E5-F620433B0275}"/>
              </a:ext>
            </a:extLst>
          </p:cNvPr>
          <p:cNvSpPr>
            <a:spLocks noGrp="1"/>
          </p:cNvSpPr>
          <p:nvPr>
            <p:ph type="sldNum" sz="quarter" idx="12"/>
          </p:nvPr>
        </p:nvSpPr>
        <p:spPr/>
        <p:txBody>
          <a:bodyPr/>
          <a:lstStyle/>
          <a:p>
            <a:fld id="{49AEFC51-4A73-4E5D-BF07-4235BAD9A7B9}" type="slidenum">
              <a:rPr lang="fr-FR" smtClean="0"/>
              <a:pPr/>
              <a:t>28</a:t>
            </a:fld>
            <a:endParaRPr lang="fr-FR" dirty="0"/>
          </a:p>
        </p:txBody>
      </p:sp>
    </p:spTree>
    <p:extLst>
      <p:ext uri="{BB962C8B-B14F-4D97-AF65-F5344CB8AC3E}">
        <p14:creationId xmlns:p14="http://schemas.microsoft.com/office/powerpoint/2010/main" val="169346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B5C0-B1B2-DBD5-CEBA-47FA98295DB2}"/>
              </a:ext>
            </a:extLst>
          </p:cNvPr>
          <p:cNvSpPr>
            <a:spLocks noGrp="1"/>
          </p:cNvSpPr>
          <p:nvPr>
            <p:ph type="title"/>
          </p:nvPr>
        </p:nvSpPr>
        <p:spPr/>
        <p:txBody>
          <a:bodyPr/>
          <a:lstStyle/>
          <a:p>
            <a:r>
              <a:rPr lang="fr-FR" sz="2400" dirty="0"/>
              <a:t>Rapport de comparaison des données d’</a:t>
            </a:r>
            <a:r>
              <a:rPr lang="fr-FR" sz="2400" b="1" dirty="0"/>
              <a:t>utilisation, </a:t>
            </a:r>
            <a:r>
              <a:rPr lang="fr-FR" sz="2400" u="sng" dirty="0"/>
              <a:t>Poulets</a:t>
            </a:r>
          </a:p>
        </p:txBody>
      </p:sp>
      <p:pic>
        <p:nvPicPr>
          <p:cNvPr id="5" name="Picture 4">
            <a:extLst>
              <a:ext uri="{FF2B5EF4-FFF2-40B4-BE49-F238E27FC236}">
                <a16:creationId xmlns:a16="http://schemas.microsoft.com/office/drawing/2014/main" id="{785C6783-8CDF-5934-A5E5-42685A07B3BA}"/>
              </a:ext>
            </a:extLst>
          </p:cNvPr>
          <p:cNvPicPr>
            <a:picLocks noChangeAspect="1"/>
          </p:cNvPicPr>
          <p:nvPr/>
        </p:nvPicPr>
        <p:blipFill>
          <a:blip r:embed="rId3"/>
          <a:stretch>
            <a:fillRect/>
          </a:stretch>
        </p:blipFill>
        <p:spPr>
          <a:xfrm>
            <a:off x="632883" y="915128"/>
            <a:ext cx="9974157" cy="5531645"/>
          </a:xfrm>
          <a:prstGeom prst="rect">
            <a:avLst/>
          </a:prstGeom>
        </p:spPr>
      </p:pic>
      <p:sp>
        <p:nvSpPr>
          <p:cNvPr id="3" name="Rectangle 2">
            <a:extLst>
              <a:ext uri="{FF2B5EF4-FFF2-40B4-BE49-F238E27FC236}">
                <a16:creationId xmlns:a16="http://schemas.microsoft.com/office/drawing/2014/main" id="{4651FE0D-1F11-17C8-5367-1D422007EFCE}"/>
              </a:ext>
            </a:extLst>
          </p:cNvPr>
          <p:cNvSpPr/>
          <p:nvPr/>
        </p:nvSpPr>
        <p:spPr>
          <a:xfrm>
            <a:off x="7666330" y="1572768"/>
            <a:ext cx="329184" cy="20482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2EF87E-60F6-96A1-7A00-073996EA2A23}"/>
              </a:ext>
            </a:extLst>
          </p:cNvPr>
          <p:cNvSpPr>
            <a:spLocks noGrp="1"/>
          </p:cNvSpPr>
          <p:nvPr>
            <p:ph type="sldNum" sz="quarter" idx="12"/>
          </p:nvPr>
        </p:nvSpPr>
        <p:spPr/>
        <p:txBody>
          <a:bodyPr/>
          <a:lstStyle/>
          <a:p>
            <a:fld id="{49AEFC51-4A73-4E5D-BF07-4235BAD9A7B9}" type="slidenum">
              <a:rPr lang="fr-FR" smtClean="0"/>
              <a:pPr/>
              <a:t>29</a:t>
            </a:fld>
            <a:endParaRPr lang="fr-FR" dirty="0"/>
          </a:p>
        </p:txBody>
      </p:sp>
    </p:spTree>
    <p:extLst>
      <p:ext uri="{BB962C8B-B14F-4D97-AF65-F5344CB8AC3E}">
        <p14:creationId xmlns:p14="http://schemas.microsoft.com/office/powerpoint/2010/main" val="291782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23F7-BE2B-F84A-3DEF-56EAFD548621}"/>
              </a:ext>
            </a:extLst>
          </p:cNvPr>
          <p:cNvSpPr>
            <a:spLocks noGrp="1"/>
          </p:cNvSpPr>
          <p:nvPr>
            <p:ph type="title"/>
          </p:nvPr>
        </p:nvSpPr>
        <p:spPr/>
        <p:txBody>
          <a:bodyPr/>
          <a:lstStyle/>
          <a:p>
            <a:r>
              <a:rPr lang="fr-FR" dirty="0"/>
              <a:t>Structure – Partie 1</a:t>
            </a:r>
          </a:p>
        </p:txBody>
      </p:sp>
      <p:sp>
        <p:nvSpPr>
          <p:cNvPr id="3" name="Content Placeholder 2">
            <a:extLst>
              <a:ext uri="{FF2B5EF4-FFF2-40B4-BE49-F238E27FC236}">
                <a16:creationId xmlns:a16="http://schemas.microsoft.com/office/drawing/2014/main" id="{F88CDBFD-FB5D-70DD-62D2-8AE112A89854}"/>
              </a:ext>
            </a:extLst>
          </p:cNvPr>
          <p:cNvSpPr>
            <a:spLocks noGrp="1"/>
          </p:cNvSpPr>
          <p:nvPr>
            <p:ph idx="1"/>
          </p:nvPr>
        </p:nvSpPr>
        <p:spPr/>
        <p:txBody>
          <a:bodyPr/>
          <a:lstStyle/>
          <a:p>
            <a:pPr marL="0" indent="0">
              <a:buNone/>
            </a:pPr>
            <a:r>
              <a:rPr lang="fr-FR" sz="3600" dirty="0">
                <a:solidFill>
                  <a:srgbClr val="FF0000"/>
                </a:solidFill>
              </a:rPr>
              <a:t>1)</a:t>
            </a:r>
            <a:r>
              <a:rPr lang="fr-FR" sz="3600" dirty="0"/>
              <a:t>	Cadre légal et le rapport EMA</a:t>
            </a:r>
          </a:p>
          <a:p>
            <a:pPr marL="0" indent="0">
              <a:buNone/>
            </a:pPr>
            <a:r>
              <a:rPr lang="fr-FR" sz="3600" dirty="0">
                <a:solidFill>
                  <a:srgbClr val="FF0000"/>
                </a:solidFill>
              </a:rPr>
              <a:t>2)</a:t>
            </a:r>
            <a:r>
              <a:rPr lang="fr-FR" sz="3600" dirty="0"/>
              <a:t>	Aperçu statistique du Luxembourg et de ses voisins</a:t>
            </a:r>
          </a:p>
          <a:p>
            <a:pPr marL="0" indent="0">
              <a:buNone/>
            </a:pPr>
            <a:r>
              <a:rPr lang="fr-FR" sz="3600" dirty="0">
                <a:solidFill>
                  <a:srgbClr val="FF0000"/>
                </a:solidFill>
              </a:rPr>
              <a:t>3)</a:t>
            </a:r>
            <a:r>
              <a:rPr lang="fr-FR" sz="3600" dirty="0"/>
              <a:t> 	Vente des antimicrobiens au Luxembourg</a:t>
            </a:r>
          </a:p>
          <a:p>
            <a:pPr marL="0" indent="0">
              <a:buNone/>
            </a:pPr>
            <a:r>
              <a:rPr lang="fr-FR" sz="3600" dirty="0">
                <a:solidFill>
                  <a:srgbClr val="FF0000"/>
                </a:solidFill>
              </a:rPr>
              <a:t>4) </a:t>
            </a:r>
            <a:r>
              <a:rPr lang="fr-FR" sz="3600" dirty="0"/>
              <a:t>	Utilisation des antimicrobiens au Luxembourg </a:t>
            </a:r>
          </a:p>
          <a:p>
            <a:pPr marL="0" indent="0">
              <a:buNone/>
            </a:pPr>
            <a:r>
              <a:rPr lang="fr-FR" sz="3600" dirty="0">
                <a:solidFill>
                  <a:srgbClr val="FF0000"/>
                </a:solidFill>
              </a:rPr>
              <a:t>5)</a:t>
            </a:r>
            <a:r>
              <a:rPr lang="fr-FR" sz="3600" dirty="0"/>
              <a:t> 	Conclusion</a:t>
            </a:r>
          </a:p>
          <a:p>
            <a:pPr marL="0" indent="0">
              <a:buNone/>
            </a:pPr>
            <a:r>
              <a:rPr lang="fr-FR" sz="3600" dirty="0">
                <a:solidFill>
                  <a:srgbClr val="FF0000"/>
                </a:solidFill>
              </a:rPr>
              <a:t>6)</a:t>
            </a:r>
            <a:r>
              <a:rPr lang="fr-FR" sz="3600" dirty="0"/>
              <a:t>	Distribution et systèmes de collecte des données 	d’utilisation chez les voisins</a:t>
            </a:r>
            <a:endParaRPr lang="fr-FR" sz="3200" dirty="0"/>
          </a:p>
        </p:txBody>
      </p:sp>
      <p:sp>
        <p:nvSpPr>
          <p:cNvPr id="4" name="Slide Number Placeholder 3">
            <a:extLst>
              <a:ext uri="{FF2B5EF4-FFF2-40B4-BE49-F238E27FC236}">
                <a16:creationId xmlns:a16="http://schemas.microsoft.com/office/drawing/2014/main" id="{C181B063-B393-BBEE-C51F-04E41BE023AA}"/>
              </a:ext>
            </a:extLst>
          </p:cNvPr>
          <p:cNvSpPr>
            <a:spLocks noGrp="1"/>
          </p:cNvSpPr>
          <p:nvPr>
            <p:ph type="sldNum" sz="quarter" idx="12"/>
          </p:nvPr>
        </p:nvSpPr>
        <p:spPr/>
        <p:txBody>
          <a:bodyPr/>
          <a:lstStyle/>
          <a:p>
            <a:fld id="{49AEFC51-4A73-4E5D-BF07-4235BAD9A7B9}" type="slidenum">
              <a:rPr lang="fr-FR" smtClean="0"/>
              <a:pPr/>
              <a:t>3</a:t>
            </a:fld>
            <a:endParaRPr lang="fr-FR" dirty="0"/>
          </a:p>
        </p:txBody>
      </p:sp>
    </p:spTree>
    <p:extLst>
      <p:ext uri="{BB962C8B-B14F-4D97-AF65-F5344CB8AC3E}">
        <p14:creationId xmlns:p14="http://schemas.microsoft.com/office/powerpoint/2010/main" val="24519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5" end="5"/>
                                            </p:txEl>
                                          </p:spTgt>
                                        </p:tgtEl>
                                        <p:attrNameLst>
                                          <p:attrName>style.color</p:attrName>
                                        </p:attrNameLst>
                                      </p:cBhvr>
                                      <p:to>
                                        <p:clrVal>
                                          <a:srgbClr val="EAEAEA"/>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248F-35F8-CCE0-4484-58B6E417F961}"/>
              </a:ext>
            </a:extLst>
          </p:cNvPr>
          <p:cNvSpPr>
            <a:spLocks noGrp="1"/>
          </p:cNvSpPr>
          <p:nvPr>
            <p:ph type="title"/>
          </p:nvPr>
        </p:nvSpPr>
        <p:spPr/>
        <p:txBody>
          <a:bodyPr/>
          <a:lstStyle/>
          <a:p>
            <a:r>
              <a:rPr lang="fr-FR" sz="2400" b="1" dirty="0"/>
              <a:t>Utilisation</a:t>
            </a:r>
            <a:r>
              <a:rPr lang="fr-FR" sz="2400" dirty="0"/>
              <a:t> - répartition par classe de substance, </a:t>
            </a:r>
            <a:r>
              <a:rPr lang="fr-FR" sz="2400" u="sng" dirty="0"/>
              <a:t>poulets</a:t>
            </a:r>
          </a:p>
        </p:txBody>
      </p:sp>
      <p:pic>
        <p:nvPicPr>
          <p:cNvPr id="5" name="Content Placeholder 4">
            <a:extLst>
              <a:ext uri="{FF2B5EF4-FFF2-40B4-BE49-F238E27FC236}">
                <a16:creationId xmlns:a16="http://schemas.microsoft.com/office/drawing/2014/main" id="{EADA1D75-066E-1695-5719-CA25771B11A2}"/>
              </a:ext>
            </a:extLst>
          </p:cNvPr>
          <p:cNvPicPr>
            <a:picLocks noGrp="1" noChangeAspect="1"/>
          </p:cNvPicPr>
          <p:nvPr>
            <p:ph idx="1"/>
          </p:nvPr>
        </p:nvPicPr>
        <p:blipFill>
          <a:blip r:embed="rId3"/>
          <a:stretch>
            <a:fillRect/>
          </a:stretch>
        </p:blipFill>
        <p:spPr>
          <a:xfrm>
            <a:off x="743480" y="1125538"/>
            <a:ext cx="10752666" cy="5040312"/>
          </a:xfrm>
        </p:spPr>
      </p:pic>
      <p:sp>
        <p:nvSpPr>
          <p:cNvPr id="3" name="Slide Number Placeholder 2">
            <a:extLst>
              <a:ext uri="{FF2B5EF4-FFF2-40B4-BE49-F238E27FC236}">
                <a16:creationId xmlns:a16="http://schemas.microsoft.com/office/drawing/2014/main" id="{857CBE1F-E97B-6B5E-A041-5F807CAECBA7}"/>
              </a:ext>
            </a:extLst>
          </p:cNvPr>
          <p:cNvSpPr>
            <a:spLocks noGrp="1"/>
          </p:cNvSpPr>
          <p:nvPr>
            <p:ph type="sldNum" sz="quarter" idx="12"/>
          </p:nvPr>
        </p:nvSpPr>
        <p:spPr/>
        <p:txBody>
          <a:bodyPr/>
          <a:lstStyle/>
          <a:p>
            <a:fld id="{49AEFC51-4A73-4E5D-BF07-4235BAD9A7B9}" type="slidenum">
              <a:rPr lang="fr-FR" smtClean="0"/>
              <a:pPr/>
              <a:t>30</a:t>
            </a:fld>
            <a:endParaRPr lang="fr-FR" dirty="0"/>
          </a:p>
        </p:txBody>
      </p:sp>
      <p:sp>
        <p:nvSpPr>
          <p:cNvPr id="6" name="TextBox 5">
            <a:extLst>
              <a:ext uri="{FF2B5EF4-FFF2-40B4-BE49-F238E27FC236}">
                <a16:creationId xmlns:a16="http://schemas.microsoft.com/office/drawing/2014/main" id="{C9B13711-D822-30D9-831C-568E0E3E3A7D}"/>
              </a:ext>
            </a:extLst>
          </p:cNvPr>
          <p:cNvSpPr txBox="1"/>
          <p:nvPr/>
        </p:nvSpPr>
        <p:spPr>
          <a:xfrm>
            <a:off x="4020917" y="2541320"/>
            <a:ext cx="5146232"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Baisse</a:t>
            </a:r>
            <a:r>
              <a:rPr lang="en-US" dirty="0"/>
              <a:t> des macrolides de 200 g</a:t>
            </a:r>
          </a:p>
          <a:p>
            <a:pPr marL="285750" indent="-285750">
              <a:buFont typeface="Arial" panose="020B0604020202020204" pitchFamily="34" charset="0"/>
              <a:buChar char="•"/>
            </a:pPr>
            <a:r>
              <a:rPr lang="en-US" dirty="0"/>
              <a:t>Pas </a:t>
            </a:r>
            <a:r>
              <a:rPr lang="en-US" dirty="0" err="1"/>
              <a:t>d’utilisation</a:t>
            </a:r>
            <a:r>
              <a:rPr lang="en-US" dirty="0"/>
              <a:t> de </a:t>
            </a:r>
            <a:r>
              <a:rPr lang="en-US" dirty="0" err="1"/>
              <a:t>Fluorquinolones</a:t>
            </a:r>
            <a:r>
              <a:rPr lang="en-US" dirty="0"/>
              <a:t> </a:t>
            </a:r>
            <a:r>
              <a:rPr lang="en-US" dirty="0" err="1"/>
              <a:t>en</a:t>
            </a:r>
            <a:r>
              <a:rPr lang="en-US" dirty="0"/>
              <a:t> 2024</a:t>
            </a:r>
          </a:p>
        </p:txBody>
      </p:sp>
    </p:spTree>
    <p:extLst>
      <p:ext uri="{BB962C8B-B14F-4D97-AF65-F5344CB8AC3E}">
        <p14:creationId xmlns:p14="http://schemas.microsoft.com/office/powerpoint/2010/main" val="96131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9A97-BCA4-0809-5DD7-DB46D7B1596F}"/>
              </a:ext>
            </a:extLst>
          </p:cNvPr>
          <p:cNvSpPr>
            <a:spLocks noGrp="1"/>
          </p:cNvSpPr>
          <p:nvPr>
            <p:ph type="title"/>
          </p:nvPr>
        </p:nvSpPr>
        <p:spPr/>
        <p:txBody>
          <a:bodyPr/>
          <a:lstStyle/>
          <a:p>
            <a:r>
              <a:rPr lang="fr-LU" sz="1600" dirty="0"/>
              <a:t>Progrès des pays de l’UE dans la réduction des </a:t>
            </a:r>
            <a:r>
              <a:rPr lang="fr-LU" sz="1600" b="1" dirty="0"/>
              <a:t>ventes d’antimicrobiens </a:t>
            </a:r>
            <a:r>
              <a:rPr lang="fr-LU" sz="1600" dirty="0"/>
              <a:t>(mg/PCU) pour les animaux d’élevage et en aquaculture de 2018 à 2023</a:t>
            </a:r>
            <a:endParaRPr lang="fr-FR" sz="1600" dirty="0"/>
          </a:p>
        </p:txBody>
      </p:sp>
      <p:pic>
        <p:nvPicPr>
          <p:cNvPr id="5" name="Picture 4">
            <a:extLst>
              <a:ext uri="{FF2B5EF4-FFF2-40B4-BE49-F238E27FC236}">
                <a16:creationId xmlns:a16="http://schemas.microsoft.com/office/drawing/2014/main" id="{C8B29345-0D84-F5E1-FD43-20F8F34B3679}"/>
              </a:ext>
            </a:extLst>
          </p:cNvPr>
          <p:cNvPicPr>
            <a:picLocks noChangeAspect="1"/>
          </p:cNvPicPr>
          <p:nvPr/>
        </p:nvPicPr>
        <p:blipFill>
          <a:blip r:embed="rId3"/>
          <a:stretch>
            <a:fillRect/>
          </a:stretch>
        </p:blipFill>
        <p:spPr>
          <a:xfrm>
            <a:off x="5608320" y="2157125"/>
            <a:ext cx="6292840" cy="4269551"/>
          </a:xfrm>
          <a:prstGeom prst="rect">
            <a:avLst/>
          </a:prstGeom>
        </p:spPr>
      </p:pic>
      <p:pic>
        <p:nvPicPr>
          <p:cNvPr id="7" name="Picture 6">
            <a:extLst>
              <a:ext uri="{FF2B5EF4-FFF2-40B4-BE49-F238E27FC236}">
                <a16:creationId xmlns:a16="http://schemas.microsoft.com/office/drawing/2014/main" id="{03E87A72-0542-C01C-EDCE-378EE5144BA4}"/>
              </a:ext>
            </a:extLst>
          </p:cNvPr>
          <p:cNvPicPr>
            <a:picLocks noChangeAspect="1"/>
          </p:cNvPicPr>
          <p:nvPr/>
        </p:nvPicPr>
        <p:blipFill>
          <a:blip r:embed="rId4"/>
          <a:stretch>
            <a:fillRect/>
          </a:stretch>
        </p:blipFill>
        <p:spPr>
          <a:xfrm>
            <a:off x="701080" y="1153364"/>
            <a:ext cx="4751893" cy="1666035"/>
          </a:xfrm>
          <a:prstGeom prst="rect">
            <a:avLst/>
          </a:prstGeom>
        </p:spPr>
      </p:pic>
      <p:sp>
        <p:nvSpPr>
          <p:cNvPr id="9" name="TextBox 8">
            <a:extLst>
              <a:ext uri="{FF2B5EF4-FFF2-40B4-BE49-F238E27FC236}">
                <a16:creationId xmlns:a16="http://schemas.microsoft.com/office/drawing/2014/main" id="{A041C89C-0647-6E73-4DE4-748D525FAE28}"/>
              </a:ext>
            </a:extLst>
          </p:cNvPr>
          <p:cNvSpPr txBox="1"/>
          <p:nvPr/>
        </p:nvSpPr>
        <p:spPr>
          <a:xfrm>
            <a:off x="586317" y="3059668"/>
            <a:ext cx="5166360" cy="738664"/>
          </a:xfrm>
          <a:prstGeom prst="rect">
            <a:avLst/>
          </a:prstGeom>
          <a:noFill/>
        </p:spPr>
        <p:txBody>
          <a:bodyPr wrap="square">
            <a:spAutoFit/>
          </a:bodyPr>
          <a:lstStyle/>
          <a:p>
            <a:r>
              <a:rPr lang="fr-LU" sz="1400" dirty="0"/>
              <a:t>Progrès de l’UE vers une réduction de 50 % des ventes totales d’antimicrobiens pour les animaux d’élevage et en aquaculture d’ici 2030</a:t>
            </a:r>
            <a:endParaRPr lang="fr-FR" sz="1400" dirty="0"/>
          </a:p>
        </p:txBody>
      </p:sp>
      <p:sp>
        <p:nvSpPr>
          <p:cNvPr id="11" name="TextBox 10">
            <a:extLst>
              <a:ext uri="{FF2B5EF4-FFF2-40B4-BE49-F238E27FC236}">
                <a16:creationId xmlns:a16="http://schemas.microsoft.com/office/drawing/2014/main" id="{E24F556F-2009-8CFD-3035-6B48AD72DE88}"/>
              </a:ext>
            </a:extLst>
          </p:cNvPr>
          <p:cNvSpPr txBox="1"/>
          <p:nvPr/>
        </p:nvSpPr>
        <p:spPr>
          <a:xfrm>
            <a:off x="6096000" y="1153364"/>
            <a:ext cx="6096000" cy="923330"/>
          </a:xfrm>
          <a:prstGeom prst="rect">
            <a:avLst/>
          </a:prstGeom>
          <a:noFill/>
        </p:spPr>
        <p:txBody>
          <a:bodyPr wrap="square">
            <a:spAutoFit/>
          </a:bodyPr>
          <a:lstStyle/>
          <a:p>
            <a:r>
              <a:rPr lang="fr-LU" sz="1800" dirty="0"/>
              <a:t>Progrès des pays de l’UE dans la réduction des ventes d’antimicrobiens (mg/PCU) pour les animaux d’élevage et en aquaculture de 2018 à 2023</a:t>
            </a:r>
            <a:endParaRPr lang="fr-FR" dirty="0"/>
          </a:p>
        </p:txBody>
      </p:sp>
      <p:sp>
        <p:nvSpPr>
          <p:cNvPr id="3" name="Slide Number Placeholder 2">
            <a:extLst>
              <a:ext uri="{FF2B5EF4-FFF2-40B4-BE49-F238E27FC236}">
                <a16:creationId xmlns:a16="http://schemas.microsoft.com/office/drawing/2014/main" id="{730F3AC6-D206-6DF0-8C5E-1B7190919861}"/>
              </a:ext>
            </a:extLst>
          </p:cNvPr>
          <p:cNvSpPr>
            <a:spLocks noGrp="1"/>
          </p:cNvSpPr>
          <p:nvPr>
            <p:ph type="sldNum" sz="quarter" idx="12"/>
          </p:nvPr>
        </p:nvSpPr>
        <p:spPr/>
        <p:txBody>
          <a:bodyPr/>
          <a:lstStyle/>
          <a:p>
            <a:fld id="{49AEFC51-4A73-4E5D-BF07-4235BAD9A7B9}" type="slidenum">
              <a:rPr lang="fr-FR" smtClean="0"/>
              <a:pPr/>
              <a:t>31</a:t>
            </a:fld>
            <a:endParaRPr lang="fr-FR" dirty="0"/>
          </a:p>
        </p:txBody>
      </p:sp>
    </p:spTree>
    <p:extLst>
      <p:ext uri="{BB962C8B-B14F-4D97-AF65-F5344CB8AC3E}">
        <p14:creationId xmlns:p14="http://schemas.microsoft.com/office/powerpoint/2010/main" val="114278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94DF7-EBD5-801C-7D4B-887D35584350}"/>
              </a:ext>
            </a:extLst>
          </p:cNvPr>
          <p:cNvSpPr>
            <a:spLocks noGrp="1"/>
          </p:cNvSpPr>
          <p:nvPr>
            <p:ph type="ctrTitle"/>
          </p:nvPr>
        </p:nvSpPr>
        <p:spPr/>
        <p:txBody>
          <a:bodyPr/>
          <a:lstStyle/>
          <a:p>
            <a:r>
              <a:rPr lang="fr-FR" dirty="0"/>
              <a:t>5) Conclusion</a:t>
            </a:r>
          </a:p>
        </p:txBody>
      </p:sp>
      <p:sp>
        <p:nvSpPr>
          <p:cNvPr id="4" name="Slide Number Placeholder 3">
            <a:extLst>
              <a:ext uri="{FF2B5EF4-FFF2-40B4-BE49-F238E27FC236}">
                <a16:creationId xmlns:a16="http://schemas.microsoft.com/office/drawing/2014/main" id="{421C683E-D44B-F676-D7A5-DB970C314B52}"/>
              </a:ext>
            </a:extLst>
          </p:cNvPr>
          <p:cNvSpPr>
            <a:spLocks noGrp="1"/>
          </p:cNvSpPr>
          <p:nvPr>
            <p:ph type="sldNum" sz="quarter" idx="12"/>
          </p:nvPr>
        </p:nvSpPr>
        <p:spPr/>
        <p:txBody>
          <a:bodyPr/>
          <a:lstStyle/>
          <a:p>
            <a:fld id="{49AEFC51-4A73-4E5D-BF07-4235BAD9A7B9}" type="slidenum">
              <a:rPr lang="fr-FR" smtClean="0"/>
              <a:pPr/>
              <a:t>32</a:t>
            </a:fld>
            <a:endParaRPr lang="fr-FR" dirty="0"/>
          </a:p>
        </p:txBody>
      </p:sp>
    </p:spTree>
    <p:extLst>
      <p:ext uri="{BB962C8B-B14F-4D97-AF65-F5344CB8AC3E}">
        <p14:creationId xmlns:p14="http://schemas.microsoft.com/office/powerpoint/2010/main" val="222251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3DF0-725A-9C61-86C7-A0564A1E5DE5}"/>
              </a:ext>
            </a:extLst>
          </p:cNvPr>
          <p:cNvSpPr>
            <a:spLocks noGrp="1"/>
          </p:cNvSpPr>
          <p:nvPr>
            <p:ph type="title"/>
          </p:nvPr>
        </p:nvSpPr>
        <p:spPr/>
        <p:txBody>
          <a:bodyPr/>
          <a:lstStyle/>
          <a:p>
            <a:r>
              <a:rPr lang="fr-FR" dirty="0"/>
              <a:t>Qu’est-ce que ça veut dire concrètement?</a:t>
            </a:r>
          </a:p>
        </p:txBody>
      </p:sp>
      <p:sp>
        <p:nvSpPr>
          <p:cNvPr id="3" name="Content Placeholder 2">
            <a:extLst>
              <a:ext uri="{FF2B5EF4-FFF2-40B4-BE49-F238E27FC236}">
                <a16:creationId xmlns:a16="http://schemas.microsoft.com/office/drawing/2014/main" id="{225DC280-DA3A-CF5E-25EE-47DECC2D3689}"/>
              </a:ext>
            </a:extLst>
          </p:cNvPr>
          <p:cNvSpPr>
            <a:spLocks noGrp="1"/>
          </p:cNvSpPr>
          <p:nvPr>
            <p:ph idx="1"/>
          </p:nvPr>
        </p:nvSpPr>
        <p:spPr/>
        <p:txBody>
          <a:bodyPr/>
          <a:lstStyle/>
          <a:p>
            <a:r>
              <a:rPr lang="fr-FR" dirty="0"/>
              <a:t>En 2024, la vente d’antimicrobiens a baissé de 230 kg</a:t>
            </a:r>
          </a:p>
          <a:p>
            <a:r>
              <a:rPr lang="fr-FR" dirty="0"/>
              <a:t>Les quantité d’utilisation chez les bovins ont diminué de plus de 60%</a:t>
            </a:r>
            <a:endParaRPr lang="fr-LU" dirty="0"/>
          </a:p>
          <a:p>
            <a:r>
              <a:rPr lang="fr-FR" dirty="0"/>
              <a:t>Les données d’utilisation chez les porcs semblent constantes</a:t>
            </a:r>
          </a:p>
          <a:p>
            <a:r>
              <a:rPr lang="fr-LU" dirty="0"/>
              <a:t>Les quantité d’utilisation chez les poulets ont diminué de 37%</a:t>
            </a:r>
            <a:endParaRPr lang="fr-FR" dirty="0"/>
          </a:p>
        </p:txBody>
      </p:sp>
      <p:sp>
        <p:nvSpPr>
          <p:cNvPr id="4" name="Slide Number Placeholder 3">
            <a:extLst>
              <a:ext uri="{FF2B5EF4-FFF2-40B4-BE49-F238E27FC236}">
                <a16:creationId xmlns:a16="http://schemas.microsoft.com/office/drawing/2014/main" id="{69257338-63B4-D4A7-C30D-229A14B76D56}"/>
              </a:ext>
            </a:extLst>
          </p:cNvPr>
          <p:cNvSpPr>
            <a:spLocks noGrp="1"/>
          </p:cNvSpPr>
          <p:nvPr>
            <p:ph type="sldNum" sz="quarter" idx="12"/>
          </p:nvPr>
        </p:nvSpPr>
        <p:spPr/>
        <p:txBody>
          <a:bodyPr/>
          <a:lstStyle/>
          <a:p>
            <a:fld id="{49AEFC51-4A73-4E5D-BF07-4235BAD9A7B9}" type="slidenum">
              <a:rPr lang="fr-FR" smtClean="0"/>
              <a:pPr/>
              <a:t>33</a:t>
            </a:fld>
            <a:endParaRPr lang="fr-FR" dirty="0"/>
          </a:p>
        </p:txBody>
      </p:sp>
    </p:spTree>
    <p:extLst>
      <p:ext uri="{BB962C8B-B14F-4D97-AF65-F5344CB8AC3E}">
        <p14:creationId xmlns:p14="http://schemas.microsoft.com/office/powerpoint/2010/main" val="2292916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A41779-7915-C5A4-E12A-D06D7BBC9DBB}"/>
              </a:ext>
            </a:extLst>
          </p:cNvPr>
          <p:cNvSpPr>
            <a:spLocks noGrp="1"/>
          </p:cNvSpPr>
          <p:nvPr>
            <p:ph type="ctrTitle"/>
          </p:nvPr>
        </p:nvSpPr>
        <p:spPr>
          <a:xfrm>
            <a:off x="1325748" y="1909062"/>
            <a:ext cx="9540503" cy="2419098"/>
          </a:xfrm>
        </p:spPr>
        <p:txBody>
          <a:bodyPr/>
          <a:lstStyle/>
          <a:p>
            <a:pPr marL="0" indent="0">
              <a:buNone/>
            </a:pPr>
            <a:r>
              <a:rPr lang="fr-FR" sz="4400" dirty="0">
                <a:solidFill>
                  <a:srgbClr val="FF0000"/>
                </a:solidFill>
              </a:rPr>
              <a:t>6) </a:t>
            </a:r>
            <a:r>
              <a:rPr lang="fr-FR" sz="4400" dirty="0"/>
              <a:t>Distribution et systèmes de collecte des données d’utilisation chez les voisins</a:t>
            </a:r>
            <a:endParaRPr lang="fr-FR" sz="4400" dirty="0">
              <a:solidFill>
                <a:srgbClr val="FF0000"/>
              </a:solidFill>
            </a:endParaRPr>
          </a:p>
        </p:txBody>
      </p:sp>
      <p:sp>
        <p:nvSpPr>
          <p:cNvPr id="4" name="Slide Number Placeholder 3">
            <a:extLst>
              <a:ext uri="{FF2B5EF4-FFF2-40B4-BE49-F238E27FC236}">
                <a16:creationId xmlns:a16="http://schemas.microsoft.com/office/drawing/2014/main" id="{F87BD0C4-3B21-ADA1-F783-1AD8571D8A83}"/>
              </a:ext>
            </a:extLst>
          </p:cNvPr>
          <p:cNvSpPr>
            <a:spLocks noGrp="1"/>
          </p:cNvSpPr>
          <p:nvPr>
            <p:ph type="sldNum" sz="quarter" idx="12"/>
          </p:nvPr>
        </p:nvSpPr>
        <p:spPr/>
        <p:txBody>
          <a:bodyPr/>
          <a:lstStyle/>
          <a:p>
            <a:fld id="{49AEFC51-4A73-4E5D-BF07-4235BAD9A7B9}" type="slidenum">
              <a:rPr lang="fr-FR" smtClean="0"/>
              <a:pPr/>
              <a:t>34</a:t>
            </a:fld>
            <a:endParaRPr lang="fr-FR" dirty="0"/>
          </a:p>
        </p:txBody>
      </p:sp>
    </p:spTree>
    <p:extLst>
      <p:ext uri="{BB962C8B-B14F-4D97-AF65-F5344CB8AC3E}">
        <p14:creationId xmlns:p14="http://schemas.microsoft.com/office/powerpoint/2010/main" val="1037040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306E-6C25-DC6E-AF1F-F069E3D57F4F}"/>
              </a:ext>
            </a:extLst>
          </p:cNvPr>
          <p:cNvSpPr>
            <a:spLocks noGrp="1"/>
          </p:cNvSpPr>
          <p:nvPr>
            <p:ph type="title"/>
          </p:nvPr>
        </p:nvSpPr>
        <p:spPr/>
        <p:txBody>
          <a:bodyPr/>
          <a:lstStyle/>
          <a:p>
            <a:r>
              <a:rPr lang="en-US" dirty="0"/>
              <a:t>Belgique</a:t>
            </a:r>
            <a:endParaRPr lang="fr-FR" dirty="0"/>
          </a:p>
        </p:txBody>
      </p:sp>
      <p:sp>
        <p:nvSpPr>
          <p:cNvPr id="6" name="Rectangle 3">
            <a:extLst>
              <a:ext uri="{FF2B5EF4-FFF2-40B4-BE49-F238E27FC236}">
                <a16:creationId xmlns:a16="http://schemas.microsoft.com/office/drawing/2014/main" id="{5CF32765-D09E-AE1A-0CF1-70BF890E3F97}"/>
              </a:ext>
            </a:extLst>
          </p:cNvPr>
          <p:cNvSpPr>
            <a:spLocks noGrp="1" noChangeArrowheads="1"/>
          </p:cNvSpPr>
          <p:nvPr>
            <p:ph idx="1"/>
          </p:nvPr>
        </p:nvSpPr>
        <p:spPr bwMode="auto">
          <a:xfrm>
            <a:off x="632882" y="1205373"/>
            <a:ext cx="11128193"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latinLnBrk="0">
              <a:lnSpc>
                <a:spcPct val="100000"/>
              </a:lnSpc>
              <a:buSzTx/>
              <a:tabLst/>
            </a:pPr>
            <a:r>
              <a:rPr lang="fr-FR" altLang="fr-FR" sz="2400" dirty="0"/>
              <a:t>Antibiotiques (AB) : délivrance uniquement sur ordonnance</a:t>
            </a:r>
          </a:p>
          <a:p>
            <a:pPr marR="0" lvl="0" defTabSz="914400" latinLnBrk="0">
              <a:lnSpc>
                <a:spcPct val="100000"/>
              </a:lnSpc>
              <a:buSzTx/>
              <a:tabLst/>
            </a:pPr>
            <a:r>
              <a:rPr lang="fr-FR" altLang="fr-FR" sz="2400" dirty="0"/>
              <a:t>Distribution par les fabricants ou importateurs (titulaires d’AMM) ou par des grossistes vers les vétérinaires et les pharmaciens</a:t>
            </a:r>
          </a:p>
          <a:p>
            <a:pPr marR="0" lvl="0" defTabSz="914400" latinLnBrk="0">
              <a:lnSpc>
                <a:spcPct val="100000"/>
              </a:lnSpc>
              <a:buSzTx/>
              <a:tabLst/>
            </a:pPr>
            <a:r>
              <a:rPr lang="fr-FR" altLang="fr-FR" sz="2400" dirty="0"/>
              <a:t>Le propriétaire ne peut obtenir des médicaments vétérinaires (MV) que auprès d’une pharmacie ou d’un vétérinaire</a:t>
            </a:r>
          </a:p>
          <a:p>
            <a:pPr marR="0" lvl="0" defTabSz="914400" latinLnBrk="0">
              <a:lnSpc>
                <a:spcPct val="100000"/>
              </a:lnSpc>
              <a:buSzTx/>
              <a:tabLst/>
            </a:pPr>
            <a:r>
              <a:rPr lang="fr-FR" altLang="fr-FR" sz="2400" dirty="0"/>
              <a:t>Le vétérinaire est responsable de l’exhaustivité, de l’exactitude et de la transmission en temps voulu des données via Sanitel-Med</a:t>
            </a:r>
          </a:p>
          <a:p>
            <a:pPr marR="0" lvl="0" defTabSz="914400" latinLnBrk="0">
              <a:lnSpc>
                <a:spcPct val="100000"/>
              </a:lnSpc>
              <a:buSzTx/>
              <a:tabLst/>
            </a:pPr>
            <a:r>
              <a:rPr lang="fr-FR" altLang="fr-FR" sz="2400" dirty="0"/>
              <a:t>L’éleveur peut demander une correction et valider les données ; en l’absence de validation, celles-ci sont automatiquement validées</a:t>
            </a:r>
          </a:p>
          <a:p>
            <a:pPr marR="0" lvl="0" defTabSz="914400" latinLnBrk="0">
              <a:lnSpc>
                <a:spcPct val="100000"/>
              </a:lnSpc>
              <a:buSzTx/>
              <a:tabLst/>
            </a:pPr>
            <a:r>
              <a:rPr lang="fr-FR" altLang="fr-FR" sz="2400" dirty="0"/>
              <a:t>L’encodage au niveau du conditionnement ou de l’unité est automatiquement converti ultérieurement en nombre de conditionnements</a:t>
            </a:r>
          </a:p>
          <a:p>
            <a:pPr marR="0" lvl="0" defTabSz="914400" latinLnBrk="0">
              <a:lnSpc>
                <a:spcPct val="100000"/>
              </a:lnSpc>
              <a:buSzTx/>
              <a:tabLst/>
            </a:pPr>
            <a:r>
              <a:rPr lang="fr-FR" altLang="fr-FR" sz="2400" dirty="0"/>
              <a:t>Benchmarking des éleveurs et des vétérinaires</a:t>
            </a:r>
          </a:p>
        </p:txBody>
      </p:sp>
      <p:sp>
        <p:nvSpPr>
          <p:cNvPr id="3" name="Slide Number Placeholder 2">
            <a:extLst>
              <a:ext uri="{FF2B5EF4-FFF2-40B4-BE49-F238E27FC236}">
                <a16:creationId xmlns:a16="http://schemas.microsoft.com/office/drawing/2014/main" id="{933A7BCF-8855-44E2-7FFA-23FB51391391}"/>
              </a:ext>
            </a:extLst>
          </p:cNvPr>
          <p:cNvSpPr>
            <a:spLocks noGrp="1"/>
          </p:cNvSpPr>
          <p:nvPr>
            <p:ph type="sldNum" sz="quarter" idx="12"/>
          </p:nvPr>
        </p:nvSpPr>
        <p:spPr/>
        <p:txBody>
          <a:bodyPr/>
          <a:lstStyle/>
          <a:p>
            <a:fld id="{49AEFC51-4A73-4E5D-BF07-4235BAD9A7B9}" type="slidenum">
              <a:rPr lang="fr-FR" smtClean="0"/>
              <a:pPr/>
              <a:t>35</a:t>
            </a:fld>
            <a:endParaRPr lang="fr-FR" dirty="0"/>
          </a:p>
        </p:txBody>
      </p:sp>
    </p:spTree>
    <p:extLst>
      <p:ext uri="{BB962C8B-B14F-4D97-AF65-F5344CB8AC3E}">
        <p14:creationId xmlns:p14="http://schemas.microsoft.com/office/powerpoint/2010/main" val="1910637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FAAFB70-7896-8C63-81BB-695BBE03D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266D5-569C-82EF-8810-E1BBDE40611E}"/>
              </a:ext>
            </a:extLst>
          </p:cNvPr>
          <p:cNvSpPr>
            <a:spLocks noGrp="1"/>
          </p:cNvSpPr>
          <p:nvPr>
            <p:ph type="title"/>
          </p:nvPr>
        </p:nvSpPr>
        <p:spPr>
          <a:xfrm>
            <a:off x="632883" y="305222"/>
            <a:ext cx="8256917" cy="504056"/>
          </a:xfrm>
        </p:spPr>
        <p:txBody>
          <a:bodyPr/>
          <a:lstStyle/>
          <a:p>
            <a:r>
              <a:rPr lang="en-US" dirty="0"/>
              <a:t>France</a:t>
            </a:r>
            <a:endParaRPr lang="fr-FR" dirty="0"/>
          </a:p>
        </p:txBody>
      </p:sp>
      <p:sp>
        <p:nvSpPr>
          <p:cNvPr id="3" name="Content Placeholder 2">
            <a:extLst>
              <a:ext uri="{FF2B5EF4-FFF2-40B4-BE49-F238E27FC236}">
                <a16:creationId xmlns:a16="http://schemas.microsoft.com/office/drawing/2014/main" id="{B9EA385D-757E-10CB-0F66-6931AF869EF1}"/>
              </a:ext>
            </a:extLst>
          </p:cNvPr>
          <p:cNvSpPr>
            <a:spLocks noGrp="1"/>
          </p:cNvSpPr>
          <p:nvPr>
            <p:ph idx="1"/>
          </p:nvPr>
        </p:nvSpPr>
        <p:spPr/>
        <p:txBody>
          <a:bodyPr/>
          <a:lstStyle/>
          <a:p>
            <a:r>
              <a:rPr lang="fr-LU" sz="2400" dirty="0"/>
              <a:t>AB : délivrance uniquement sur ordonnance</a:t>
            </a:r>
          </a:p>
          <a:p>
            <a:r>
              <a:rPr lang="fr-LU" sz="2400" dirty="0"/>
              <a:t>Distribution via les grossistes</a:t>
            </a:r>
          </a:p>
          <a:p>
            <a:r>
              <a:rPr lang="fr-LU" sz="2400" dirty="0"/>
              <a:t>Le propriétaire ne peut obtenir des médicaments vétérinaires (MV) que via une pharmacie ou un vétérinaire</a:t>
            </a:r>
          </a:p>
          <a:p>
            <a:r>
              <a:rPr lang="fr-LU" sz="2400" dirty="0"/>
              <a:t>Calypso :</a:t>
            </a:r>
          </a:p>
          <a:p>
            <a:pPr lvl="1"/>
            <a:r>
              <a:rPr lang="fr-LU" sz="2000" dirty="0"/>
              <a:t>Couvre toutes les espèces animales</a:t>
            </a:r>
          </a:p>
          <a:p>
            <a:pPr lvl="1"/>
            <a:r>
              <a:rPr lang="fr-LU" sz="2000" dirty="0"/>
              <a:t>Les vétérinaires peuvent transmettre leurs données d’utilisation via un flux de données entre leur logiciel de gestion et Calypso (si le logiciel utilisé prend en charge cette fonctionnalité)</a:t>
            </a:r>
          </a:p>
          <a:p>
            <a:pPr lvl="1"/>
            <a:r>
              <a:rPr lang="fr-LU" sz="2000" dirty="0"/>
              <a:t>Les moulins à aliments déclarent leurs données d’utilisation en téléchargeant un fichier Excel préformaté dans l’application Calypso, ou en utilisant l’application pour déclarer l’absence de ventes</a:t>
            </a:r>
          </a:p>
          <a:p>
            <a:pPr lvl="1"/>
            <a:r>
              <a:rPr lang="fr-LU" sz="2000" dirty="0"/>
              <a:t>Les vétérinaires et pharmacies ne disposant pas de logiciel de gestion doivent effectuer une saisie manuelle</a:t>
            </a:r>
          </a:p>
        </p:txBody>
      </p:sp>
      <p:sp>
        <p:nvSpPr>
          <p:cNvPr id="4" name="Slide Number Placeholder 3">
            <a:extLst>
              <a:ext uri="{FF2B5EF4-FFF2-40B4-BE49-F238E27FC236}">
                <a16:creationId xmlns:a16="http://schemas.microsoft.com/office/drawing/2014/main" id="{6D0702E2-02C5-382E-91DB-E32C47F9C6C1}"/>
              </a:ext>
            </a:extLst>
          </p:cNvPr>
          <p:cNvSpPr>
            <a:spLocks noGrp="1"/>
          </p:cNvSpPr>
          <p:nvPr>
            <p:ph type="sldNum" sz="quarter" idx="12"/>
          </p:nvPr>
        </p:nvSpPr>
        <p:spPr/>
        <p:txBody>
          <a:bodyPr/>
          <a:lstStyle/>
          <a:p>
            <a:fld id="{49AEFC51-4A73-4E5D-BF07-4235BAD9A7B9}" type="slidenum">
              <a:rPr lang="fr-FR" smtClean="0"/>
              <a:pPr/>
              <a:t>36</a:t>
            </a:fld>
            <a:endParaRPr lang="fr-FR" dirty="0"/>
          </a:p>
        </p:txBody>
      </p:sp>
    </p:spTree>
    <p:extLst>
      <p:ext uri="{BB962C8B-B14F-4D97-AF65-F5344CB8AC3E}">
        <p14:creationId xmlns:p14="http://schemas.microsoft.com/office/powerpoint/2010/main" val="3806427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EA2CA7-8945-B7EB-209A-44F01F6FD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DC728-F2BA-CE93-CC02-0B23BA7B52BA}"/>
              </a:ext>
            </a:extLst>
          </p:cNvPr>
          <p:cNvSpPr>
            <a:spLocks noGrp="1"/>
          </p:cNvSpPr>
          <p:nvPr>
            <p:ph type="title"/>
          </p:nvPr>
        </p:nvSpPr>
        <p:spPr>
          <a:xfrm>
            <a:off x="632883" y="305222"/>
            <a:ext cx="8256917" cy="504056"/>
          </a:xfrm>
        </p:spPr>
        <p:txBody>
          <a:bodyPr/>
          <a:lstStyle/>
          <a:p>
            <a:r>
              <a:rPr lang="en-US" dirty="0" err="1"/>
              <a:t>Allemagne</a:t>
            </a:r>
            <a:endParaRPr lang="fr-FR" dirty="0"/>
          </a:p>
        </p:txBody>
      </p:sp>
      <p:sp>
        <p:nvSpPr>
          <p:cNvPr id="3" name="Content Placeholder 2">
            <a:extLst>
              <a:ext uri="{FF2B5EF4-FFF2-40B4-BE49-F238E27FC236}">
                <a16:creationId xmlns:a16="http://schemas.microsoft.com/office/drawing/2014/main" id="{C24548E4-0839-5E3C-CB5C-549884CA088F}"/>
              </a:ext>
            </a:extLst>
          </p:cNvPr>
          <p:cNvSpPr>
            <a:spLocks noGrp="1"/>
          </p:cNvSpPr>
          <p:nvPr>
            <p:ph idx="1"/>
          </p:nvPr>
        </p:nvSpPr>
        <p:spPr/>
        <p:txBody>
          <a:bodyPr/>
          <a:lstStyle/>
          <a:p>
            <a:r>
              <a:rPr lang="fr-LU" sz="2400" dirty="0"/>
              <a:t>AB : délivrance uniquement sur ordonnance</a:t>
            </a:r>
          </a:p>
          <a:p>
            <a:r>
              <a:rPr lang="fr-LU" sz="2400" dirty="0"/>
              <a:t>Distribution via les grossistes ou les sociétés pharmaceutiques</a:t>
            </a:r>
          </a:p>
          <a:p>
            <a:r>
              <a:rPr lang="fr-LU" sz="2400" dirty="0"/>
              <a:t>Le propriétaire ne peut obtenir des médicaments vétérinaires (MV) que via une pharmacie ou un vétérinaire</a:t>
            </a:r>
          </a:p>
          <a:p>
            <a:r>
              <a:rPr lang="fr-LU" sz="2400" dirty="0"/>
              <a:t>Les vétérinaires saisissent leurs données d’utilisation</a:t>
            </a:r>
          </a:p>
          <a:p>
            <a:r>
              <a:rPr lang="fr-LU" sz="2400" dirty="0"/>
              <a:t>HI-Tier :</a:t>
            </a:r>
          </a:p>
          <a:p>
            <a:pPr lvl="1"/>
            <a:r>
              <a:rPr lang="fr-LU" sz="2000" dirty="0"/>
              <a:t>Transmission électronique basée sur les enregistrements</a:t>
            </a:r>
          </a:p>
          <a:p>
            <a:pPr lvl="1"/>
            <a:r>
              <a:rPr lang="fr-LU" sz="2000" dirty="0"/>
              <a:t>Saisie manuelle via API ou téléchargement d’un fichier CSV si compatible avec le logiciel utilisé</a:t>
            </a:r>
          </a:p>
          <a:p>
            <a:pPr lvl="1"/>
            <a:r>
              <a:rPr lang="fr-LU" sz="2000" dirty="0"/>
              <a:t>BVL convertit les unités en conditionnements tous les semestres</a:t>
            </a:r>
          </a:p>
          <a:p>
            <a:pPr lvl="1"/>
            <a:r>
              <a:rPr lang="fr-LU" sz="2000" dirty="0"/>
              <a:t>Benchmarking au niveau des exploitations</a:t>
            </a:r>
          </a:p>
          <a:p>
            <a:pPr lvl="1"/>
            <a:r>
              <a:rPr lang="fr-LU" sz="2000" dirty="0"/>
              <a:t>Les tests de sensibilité sont devenus obligatoires pour l’utilisation des céphalosporines de 3ᵉ et 4ᵉ génération et des fluoroquinolones</a:t>
            </a:r>
          </a:p>
          <a:p>
            <a:pPr lvl="1"/>
            <a:endParaRPr lang="en-US" sz="2000" dirty="0"/>
          </a:p>
        </p:txBody>
      </p:sp>
      <p:sp>
        <p:nvSpPr>
          <p:cNvPr id="4" name="Slide Number Placeholder 3">
            <a:extLst>
              <a:ext uri="{FF2B5EF4-FFF2-40B4-BE49-F238E27FC236}">
                <a16:creationId xmlns:a16="http://schemas.microsoft.com/office/drawing/2014/main" id="{A10E7F21-2281-00BA-7859-EDAEA916BCAA}"/>
              </a:ext>
            </a:extLst>
          </p:cNvPr>
          <p:cNvSpPr>
            <a:spLocks noGrp="1"/>
          </p:cNvSpPr>
          <p:nvPr>
            <p:ph type="sldNum" sz="quarter" idx="12"/>
          </p:nvPr>
        </p:nvSpPr>
        <p:spPr/>
        <p:txBody>
          <a:bodyPr/>
          <a:lstStyle/>
          <a:p>
            <a:fld id="{49AEFC51-4A73-4E5D-BF07-4235BAD9A7B9}" type="slidenum">
              <a:rPr lang="fr-FR" smtClean="0"/>
              <a:pPr/>
              <a:t>37</a:t>
            </a:fld>
            <a:endParaRPr lang="fr-FR" dirty="0"/>
          </a:p>
        </p:txBody>
      </p:sp>
    </p:spTree>
    <p:extLst>
      <p:ext uri="{BB962C8B-B14F-4D97-AF65-F5344CB8AC3E}">
        <p14:creationId xmlns:p14="http://schemas.microsoft.com/office/powerpoint/2010/main" val="419375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06E4E5-72ED-7DD4-805A-891BAFCB013B}"/>
              </a:ext>
            </a:extLst>
          </p:cNvPr>
          <p:cNvSpPr>
            <a:spLocks noGrp="1"/>
          </p:cNvSpPr>
          <p:nvPr>
            <p:ph type="ctrTitle"/>
          </p:nvPr>
        </p:nvSpPr>
        <p:spPr/>
        <p:txBody>
          <a:bodyPr/>
          <a:lstStyle/>
          <a:p>
            <a:r>
              <a:rPr lang="fr-FR" dirty="0"/>
              <a:t>2</a:t>
            </a:r>
            <a:r>
              <a:rPr lang="fr-FR" baseline="30000" dirty="0"/>
              <a:t>e</a:t>
            </a:r>
            <a:r>
              <a:rPr lang="fr-FR" dirty="0"/>
              <a:t> Partie</a:t>
            </a:r>
          </a:p>
        </p:txBody>
      </p:sp>
      <p:sp>
        <p:nvSpPr>
          <p:cNvPr id="4" name="Slide Number Placeholder 3">
            <a:extLst>
              <a:ext uri="{FF2B5EF4-FFF2-40B4-BE49-F238E27FC236}">
                <a16:creationId xmlns:a16="http://schemas.microsoft.com/office/drawing/2014/main" id="{36252E08-B666-EABE-CD0D-DB366D65BF14}"/>
              </a:ext>
            </a:extLst>
          </p:cNvPr>
          <p:cNvSpPr>
            <a:spLocks noGrp="1"/>
          </p:cNvSpPr>
          <p:nvPr>
            <p:ph type="sldNum" sz="quarter" idx="12"/>
          </p:nvPr>
        </p:nvSpPr>
        <p:spPr/>
        <p:txBody>
          <a:bodyPr/>
          <a:lstStyle/>
          <a:p>
            <a:fld id="{49AEFC51-4A73-4E5D-BF07-4235BAD9A7B9}" type="slidenum">
              <a:rPr lang="fr-FR" smtClean="0"/>
              <a:pPr/>
              <a:t>38</a:t>
            </a:fld>
            <a:endParaRPr lang="fr-FR" dirty="0"/>
          </a:p>
        </p:txBody>
      </p:sp>
    </p:spTree>
    <p:extLst>
      <p:ext uri="{BB962C8B-B14F-4D97-AF65-F5344CB8AC3E}">
        <p14:creationId xmlns:p14="http://schemas.microsoft.com/office/powerpoint/2010/main" val="31878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606A2-5134-2906-3D32-31CA55D2445F}"/>
              </a:ext>
            </a:extLst>
          </p:cNvPr>
          <p:cNvSpPr>
            <a:spLocks noGrp="1"/>
          </p:cNvSpPr>
          <p:nvPr>
            <p:ph type="ctrTitle"/>
          </p:nvPr>
        </p:nvSpPr>
        <p:spPr/>
        <p:txBody>
          <a:bodyPr/>
          <a:lstStyle/>
          <a:p>
            <a:r>
              <a:rPr lang="fr-FR" dirty="0"/>
              <a:t>7) Certification individuelle</a:t>
            </a:r>
          </a:p>
        </p:txBody>
      </p:sp>
      <p:sp>
        <p:nvSpPr>
          <p:cNvPr id="5" name="Slide Number Placeholder 4">
            <a:extLst>
              <a:ext uri="{FF2B5EF4-FFF2-40B4-BE49-F238E27FC236}">
                <a16:creationId xmlns:a16="http://schemas.microsoft.com/office/drawing/2014/main" id="{D7972D4E-C300-3656-61B8-44F158D90979}"/>
              </a:ext>
            </a:extLst>
          </p:cNvPr>
          <p:cNvSpPr>
            <a:spLocks noGrp="1"/>
          </p:cNvSpPr>
          <p:nvPr>
            <p:ph type="sldNum" sz="quarter" idx="12"/>
          </p:nvPr>
        </p:nvSpPr>
        <p:spPr/>
        <p:txBody>
          <a:bodyPr/>
          <a:lstStyle/>
          <a:p>
            <a:fld id="{49AEFC51-4A73-4E5D-BF07-4235BAD9A7B9}" type="slidenum">
              <a:rPr lang="fr-FR" smtClean="0"/>
              <a:pPr/>
              <a:t>39</a:t>
            </a:fld>
            <a:endParaRPr lang="fr-FR" dirty="0"/>
          </a:p>
        </p:txBody>
      </p:sp>
      <p:sp>
        <p:nvSpPr>
          <p:cNvPr id="7" name="TextBox 6">
            <a:extLst>
              <a:ext uri="{FF2B5EF4-FFF2-40B4-BE49-F238E27FC236}">
                <a16:creationId xmlns:a16="http://schemas.microsoft.com/office/drawing/2014/main" id="{68E3636B-6C90-CC07-36B6-AF0F1840EDDB}"/>
              </a:ext>
            </a:extLst>
          </p:cNvPr>
          <p:cNvSpPr txBox="1"/>
          <p:nvPr/>
        </p:nvSpPr>
        <p:spPr>
          <a:xfrm>
            <a:off x="2064418" y="4118222"/>
            <a:ext cx="8063163" cy="904863"/>
          </a:xfrm>
          <a:prstGeom prst="rect">
            <a:avLst/>
          </a:prstGeom>
          <a:noFill/>
        </p:spPr>
        <p:txBody>
          <a:bodyPr wrap="square">
            <a:spAutoFit/>
          </a:bodyPr>
          <a:lstStyle/>
          <a:p>
            <a:pPr marL="342900" indent="-342900">
              <a:spcBef>
                <a:spcPct val="20000"/>
              </a:spcBef>
              <a:buClr>
                <a:schemeClr val="tx1"/>
              </a:buClr>
              <a:buSzPct val="80000"/>
              <a:buFont typeface="Wingdings" pitchFamily="2" charset="2"/>
              <a:buChar char="Ø"/>
            </a:pPr>
            <a:r>
              <a:rPr lang="fr-FR" sz="2400" dirty="0">
                <a:solidFill>
                  <a:schemeClr val="tx2"/>
                </a:solidFill>
                <a:latin typeface="+mn-lt"/>
              </a:rPr>
              <a:t>Seulement à partir d’avril 2026</a:t>
            </a:r>
          </a:p>
          <a:p>
            <a:pPr marL="342900" indent="-342900">
              <a:spcBef>
                <a:spcPct val="20000"/>
              </a:spcBef>
              <a:buClr>
                <a:schemeClr val="tx1"/>
              </a:buClr>
              <a:buSzPct val="80000"/>
              <a:buFont typeface="Wingdings" pitchFamily="2" charset="2"/>
              <a:buChar char="Ø"/>
            </a:pPr>
            <a:r>
              <a:rPr lang="fr-FR" sz="2400" dirty="0">
                <a:solidFill>
                  <a:schemeClr val="tx2"/>
                </a:solidFill>
                <a:latin typeface="+mn-lt"/>
              </a:rPr>
              <a:t>Après réception d’un </a:t>
            </a:r>
            <a:r>
              <a:rPr lang="fr-FR" sz="2400" dirty="0" err="1">
                <a:solidFill>
                  <a:schemeClr val="tx2"/>
                </a:solidFill>
                <a:latin typeface="+mn-lt"/>
              </a:rPr>
              <a:t>Token</a:t>
            </a:r>
            <a:r>
              <a:rPr lang="fr-FR" sz="2400" dirty="0">
                <a:solidFill>
                  <a:schemeClr val="tx2"/>
                </a:solidFill>
                <a:latin typeface="+mn-lt"/>
              </a:rPr>
              <a:t> individuel de la part de l’ALVA</a:t>
            </a:r>
          </a:p>
        </p:txBody>
      </p:sp>
    </p:spTree>
    <p:extLst>
      <p:ext uri="{BB962C8B-B14F-4D97-AF65-F5344CB8AC3E}">
        <p14:creationId xmlns:p14="http://schemas.microsoft.com/office/powerpoint/2010/main" val="3581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23F7-BE2B-F84A-3DEF-56EAFD548621}"/>
              </a:ext>
            </a:extLst>
          </p:cNvPr>
          <p:cNvSpPr>
            <a:spLocks noGrp="1"/>
          </p:cNvSpPr>
          <p:nvPr>
            <p:ph type="title"/>
          </p:nvPr>
        </p:nvSpPr>
        <p:spPr/>
        <p:txBody>
          <a:bodyPr/>
          <a:lstStyle/>
          <a:p>
            <a:r>
              <a:rPr lang="fr-FR" dirty="0"/>
              <a:t>Structure – Partie 2</a:t>
            </a:r>
          </a:p>
        </p:txBody>
      </p:sp>
      <p:sp>
        <p:nvSpPr>
          <p:cNvPr id="3" name="Content Placeholder 2">
            <a:extLst>
              <a:ext uri="{FF2B5EF4-FFF2-40B4-BE49-F238E27FC236}">
                <a16:creationId xmlns:a16="http://schemas.microsoft.com/office/drawing/2014/main" id="{F88CDBFD-FB5D-70DD-62D2-8AE112A89854}"/>
              </a:ext>
            </a:extLst>
          </p:cNvPr>
          <p:cNvSpPr>
            <a:spLocks noGrp="1"/>
          </p:cNvSpPr>
          <p:nvPr>
            <p:ph idx="1"/>
          </p:nvPr>
        </p:nvSpPr>
        <p:spPr>
          <a:xfrm>
            <a:off x="632882" y="1124744"/>
            <a:ext cx="11191255" cy="5041106"/>
          </a:xfrm>
        </p:spPr>
        <p:txBody>
          <a:bodyPr/>
          <a:lstStyle/>
          <a:p>
            <a:pPr marL="0" indent="0">
              <a:buNone/>
            </a:pPr>
            <a:r>
              <a:rPr lang="fr-FR" dirty="0">
                <a:solidFill>
                  <a:srgbClr val="FF0000"/>
                </a:solidFill>
              </a:rPr>
              <a:t>7)</a:t>
            </a:r>
            <a:r>
              <a:rPr lang="fr-FR" dirty="0"/>
              <a:t>	Certification individuelle</a:t>
            </a:r>
          </a:p>
          <a:p>
            <a:pPr marL="0" indent="0">
              <a:buNone/>
            </a:pPr>
            <a:r>
              <a:rPr lang="fr-FR" dirty="0">
                <a:solidFill>
                  <a:srgbClr val="FF0000"/>
                </a:solidFill>
              </a:rPr>
              <a:t>8) </a:t>
            </a:r>
            <a:r>
              <a:rPr lang="fr-FR" dirty="0"/>
              <a:t>	Créer un mandat</a:t>
            </a:r>
          </a:p>
          <a:p>
            <a:pPr marL="0" indent="0">
              <a:buNone/>
            </a:pPr>
            <a:r>
              <a:rPr lang="fr-FR" dirty="0">
                <a:solidFill>
                  <a:srgbClr val="FF0000"/>
                </a:solidFill>
              </a:rPr>
              <a:t>9) </a:t>
            </a:r>
            <a:r>
              <a:rPr lang="fr-FR" dirty="0"/>
              <a:t>	Ajouter un mandat</a:t>
            </a:r>
          </a:p>
          <a:p>
            <a:pPr marL="0" indent="0">
              <a:buNone/>
            </a:pPr>
            <a:r>
              <a:rPr lang="fr-FR" dirty="0">
                <a:solidFill>
                  <a:srgbClr val="FF0000"/>
                </a:solidFill>
              </a:rPr>
              <a:t>10) </a:t>
            </a:r>
            <a:r>
              <a:rPr lang="fr-FR" dirty="0"/>
              <a:t>	Transmission des données d’utilisation via la 	démarche*</a:t>
            </a:r>
          </a:p>
          <a:p>
            <a:pPr marL="0" indent="0">
              <a:buNone/>
            </a:pPr>
            <a:r>
              <a:rPr lang="fr-FR" dirty="0">
                <a:solidFill>
                  <a:srgbClr val="FF0000"/>
                </a:solidFill>
              </a:rPr>
              <a:t>11)</a:t>
            </a:r>
            <a:r>
              <a:rPr lang="fr-FR" dirty="0"/>
              <a:t>	Correction des données </a:t>
            </a:r>
          </a:p>
          <a:p>
            <a:pPr marL="0" indent="0">
              <a:buNone/>
            </a:pPr>
            <a:r>
              <a:rPr lang="fr-FR" dirty="0">
                <a:solidFill>
                  <a:srgbClr val="FF0000"/>
                </a:solidFill>
              </a:rPr>
              <a:t>12)</a:t>
            </a:r>
            <a:r>
              <a:rPr lang="fr-FR" dirty="0"/>
              <a:t>	Erreurs fréquentes</a:t>
            </a:r>
          </a:p>
          <a:p>
            <a:pPr marL="0" indent="0">
              <a:buNone/>
            </a:pPr>
            <a:r>
              <a:rPr lang="fr-FR" dirty="0">
                <a:solidFill>
                  <a:srgbClr val="FF0000"/>
                </a:solidFill>
              </a:rPr>
              <a:t>13)</a:t>
            </a:r>
            <a:r>
              <a:rPr lang="fr-FR" dirty="0"/>
              <a:t>	Autres</a:t>
            </a:r>
          </a:p>
          <a:p>
            <a:pPr marL="0" indent="0">
              <a:buNone/>
            </a:pPr>
            <a:r>
              <a:rPr lang="fr-FR" dirty="0">
                <a:solidFill>
                  <a:srgbClr val="FF0000"/>
                </a:solidFill>
              </a:rPr>
              <a:t>14)</a:t>
            </a:r>
            <a:r>
              <a:rPr lang="fr-FR" dirty="0"/>
              <a:t>	FAQ</a:t>
            </a:r>
          </a:p>
        </p:txBody>
      </p:sp>
      <p:sp>
        <p:nvSpPr>
          <p:cNvPr id="4" name="Slide Number Placeholder 3">
            <a:extLst>
              <a:ext uri="{FF2B5EF4-FFF2-40B4-BE49-F238E27FC236}">
                <a16:creationId xmlns:a16="http://schemas.microsoft.com/office/drawing/2014/main" id="{FB1484A5-AD87-3BCF-5058-FC377E10ADC8}"/>
              </a:ext>
            </a:extLst>
          </p:cNvPr>
          <p:cNvSpPr>
            <a:spLocks noGrp="1"/>
          </p:cNvSpPr>
          <p:nvPr>
            <p:ph type="sldNum" sz="quarter" idx="12"/>
          </p:nvPr>
        </p:nvSpPr>
        <p:spPr/>
        <p:txBody>
          <a:bodyPr/>
          <a:lstStyle/>
          <a:p>
            <a:fld id="{49AEFC51-4A73-4E5D-BF07-4235BAD9A7B9}" type="slidenum">
              <a:rPr lang="fr-FR" smtClean="0"/>
              <a:pPr/>
              <a:t>4</a:t>
            </a:fld>
            <a:endParaRPr lang="fr-FR" dirty="0"/>
          </a:p>
        </p:txBody>
      </p:sp>
    </p:spTree>
    <p:extLst>
      <p:ext uri="{BB962C8B-B14F-4D97-AF65-F5344CB8AC3E}">
        <p14:creationId xmlns:p14="http://schemas.microsoft.com/office/powerpoint/2010/main" val="4103371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78A7-FB99-FFBE-56B8-FBB0092B75D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328EDA84-6F39-D5CB-90F2-737ACF534383}"/>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AF353EB5-655A-A5B6-C61D-E6DAA148EFF7}"/>
              </a:ext>
            </a:extLst>
          </p:cNvPr>
          <p:cNvPicPr>
            <a:picLocks noChangeAspect="1"/>
          </p:cNvPicPr>
          <p:nvPr/>
        </p:nvPicPr>
        <p:blipFill>
          <a:blip r:embed="rId2"/>
          <a:stretch>
            <a:fillRect/>
          </a:stretch>
        </p:blipFill>
        <p:spPr>
          <a:xfrm>
            <a:off x="315755" y="0"/>
            <a:ext cx="11670505" cy="6830128"/>
          </a:xfrm>
          <a:prstGeom prst="rect">
            <a:avLst/>
          </a:prstGeom>
        </p:spPr>
      </p:pic>
      <p:sp>
        <p:nvSpPr>
          <p:cNvPr id="4" name="Slide Number Placeholder 3">
            <a:extLst>
              <a:ext uri="{FF2B5EF4-FFF2-40B4-BE49-F238E27FC236}">
                <a16:creationId xmlns:a16="http://schemas.microsoft.com/office/drawing/2014/main" id="{76EC101C-27C3-9218-56CB-B77D83DC8A07}"/>
              </a:ext>
            </a:extLst>
          </p:cNvPr>
          <p:cNvSpPr>
            <a:spLocks noGrp="1"/>
          </p:cNvSpPr>
          <p:nvPr>
            <p:ph type="sldNum" sz="quarter" idx="12"/>
          </p:nvPr>
        </p:nvSpPr>
        <p:spPr/>
        <p:txBody>
          <a:bodyPr/>
          <a:lstStyle/>
          <a:p>
            <a:fld id="{49AEFC51-4A73-4E5D-BF07-4235BAD9A7B9}" type="slidenum">
              <a:rPr lang="fr-FR" smtClean="0"/>
              <a:pPr/>
              <a:t>40</a:t>
            </a:fld>
            <a:endParaRPr lang="fr-FR" dirty="0"/>
          </a:p>
        </p:txBody>
      </p:sp>
    </p:spTree>
    <p:extLst>
      <p:ext uri="{BB962C8B-B14F-4D97-AF65-F5344CB8AC3E}">
        <p14:creationId xmlns:p14="http://schemas.microsoft.com/office/powerpoint/2010/main" val="722742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2F9B-85A0-5A4E-5BFD-23F2C64E7225}"/>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1E8552F9-014B-8F66-F1F5-D28187ADD35B}"/>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0A2BD9CA-BDD0-6213-4589-D2A2104F674C}"/>
              </a:ext>
            </a:extLst>
          </p:cNvPr>
          <p:cNvPicPr>
            <a:picLocks noChangeAspect="1"/>
          </p:cNvPicPr>
          <p:nvPr/>
        </p:nvPicPr>
        <p:blipFill>
          <a:blip r:embed="rId2"/>
          <a:stretch>
            <a:fillRect/>
          </a:stretch>
        </p:blipFill>
        <p:spPr>
          <a:xfrm>
            <a:off x="0" y="143655"/>
            <a:ext cx="12192000" cy="6570689"/>
          </a:xfrm>
          <a:prstGeom prst="rect">
            <a:avLst/>
          </a:prstGeom>
        </p:spPr>
      </p:pic>
      <p:sp>
        <p:nvSpPr>
          <p:cNvPr id="4" name="Slide Number Placeholder 3">
            <a:extLst>
              <a:ext uri="{FF2B5EF4-FFF2-40B4-BE49-F238E27FC236}">
                <a16:creationId xmlns:a16="http://schemas.microsoft.com/office/drawing/2014/main" id="{7DD0C653-7221-99EC-DCCD-420D676E3FAB}"/>
              </a:ext>
            </a:extLst>
          </p:cNvPr>
          <p:cNvSpPr>
            <a:spLocks noGrp="1"/>
          </p:cNvSpPr>
          <p:nvPr>
            <p:ph type="sldNum" sz="quarter" idx="12"/>
          </p:nvPr>
        </p:nvSpPr>
        <p:spPr/>
        <p:txBody>
          <a:bodyPr/>
          <a:lstStyle/>
          <a:p>
            <a:fld id="{49AEFC51-4A73-4E5D-BF07-4235BAD9A7B9}" type="slidenum">
              <a:rPr lang="fr-FR" smtClean="0"/>
              <a:pPr/>
              <a:t>41</a:t>
            </a:fld>
            <a:endParaRPr lang="fr-FR" dirty="0"/>
          </a:p>
        </p:txBody>
      </p:sp>
    </p:spTree>
    <p:extLst>
      <p:ext uri="{BB962C8B-B14F-4D97-AF65-F5344CB8AC3E}">
        <p14:creationId xmlns:p14="http://schemas.microsoft.com/office/powerpoint/2010/main" val="186031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8AD0-C17D-FDF5-FC68-F66891DF07F0}"/>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D303B7D9-35EC-3648-F17F-F1F38CF9C564}"/>
              </a:ext>
            </a:extLst>
          </p:cNvPr>
          <p:cNvPicPr>
            <a:picLocks noGrp="1" noChangeAspect="1"/>
          </p:cNvPicPr>
          <p:nvPr>
            <p:ph idx="1"/>
          </p:nvPr>
        </p:nvPicPr>
        <p:blipFill>
          <a:blip r:embed="rId2"/>
          <a:stretch>
            <a:fillRect/>
          </a:stretch>
        </p:blipFill>
        <p:spPr>
          <a:xfrm>
            <a:off x="0" y="328974"/>
            <a:ext cx="12134122" cy="6200054"/>
          </a:xfrm>
        </p:spPr>
      </p:pic>
      <p:sp>
        <p:nvSpPr>
          <p:cNvPr id="3" name="Slide Number Placeholder 2">
            <a:extLst>
              <a:ext uri="{FF2B5EF4-FFF2-40B4-BE49-F238E27FC236}">
                <a16:creationId xmlns:a16="http://schemas.microsoft.com/office/drawing/2014/main" id="{0F5C707B-AAF5-A96F-4BFA-74256AB7B03F}"/>
              </a:ext>
            </a:extLst>
          </p:cNvPr>
          <p:cNvSpPr>
            <a:spLocks noGrp="1"/>
          </p:cNvSpPr>
          <p:nvPr>
            <p:ph type="sldNum" sz="quarter" idx="12"/>
          </p:nvPr>
        </p:nvSpPr>
        <p:spPr/>
        <p:txBody>
          <a:bodyPr/>
          <a:lstStyle/>
          <a:p>
            <a:fld id="{49AEFC51-4A73-4E5D-BF07-4235BAD9A7B9}" type="slidenum">
              <a:rPr lang="fr-FR" smtClean="0"/>
              <a:pPr/>
              <a:t>42</a:t>
            </a:fld>
            <a:endParaRPr lang="fr-FR" dirty="0"/>
          </a:p>
        </p:txBody>
      </p:sp>
    </p:spTree>
    <p:extLst>
      <p:ext uri="{BB962C8B-B14F-4D97-AF65-F5344CB8AC3E}">
        <p14:creationId xmlns:p14="http://schemas.microsoft.com/office/powerpoint/2010/main" val="232588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FDBC-9FE1-9399-D7F4-354D3C17133C}"/>
              </a:ext>
            </a:extLst>
          </p:cNvPr>
          <p:cNvSpPr>
            <a:spLocks noGrp="1"/>
          </p:cNvSpPr>
          <p:nvPr>
            <p:ph type="title"/>
          </p:nvPr>
        </p:nvSpPr>
        <p:spPr/>
        <p:txBody>
          <a:bodyPr/>
          <a:lstStyle/>
          <a:p>
            <a:r>
              <a:rPr lang="fr-FR" dirty="0"/>
              <a:t>Après réception du </a:t>
            </a:r>
            <a:r>
              <a:rPr lang="fr-FR" dirty="0" err="1"/>
              <a:t>Token</a:t>
            </a:r>
            <a:r>
              <a:rPr lang="fr-FR" dirty="0"/>
              <a:t> individuel par voie postale</a:t>
            </a:r>
          </a:p>
        </p:txBody>
      </p:sp>
      <p:sp>
        <p:nvSpPr>
          <p:cNvPr id="3" name="Content Placeholder 2">
            <a:extLst>
              <a:ext uri="{FF2B5EF4-FFF2-40B4-BE49-F238E27FC236}">
                <a16:creationId xmlns:a16="http://schemas.microsoft.com/office/drawing/2014/main" id="{1A1DD1DC-CA31-700D-E2A1-BFB08634B808}"/>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FC6CB61B-1795-8F64-B26F-F3293F285A4F}"/>
              </a:ext>
            </a:extLst>
          </p:cNvPr>
          <p:cNvPicPr>
            <a:picLocks noChangeAspect="1"/>
          </p:cNvPicPr>
          <p:nvPr/>
        </p:nvPicPr>
        <p:blipFill>
          <a:blip r:embed="rId3"/>
          <a:stretch>
            <a:fillRect/>
          </a:stretch>
        </p:blipFill>
        <p:spPr>
          <a:xfrm>
            <a:off x="0" y="933219"/>
            <a:ext cx="12192000" cy="5815676"/>
          </a:xfrm>
          <a:prstGeom prst="rect">
            <a:avLst/>
          </a:prstGeom>
        </p:spPr>
      </p:pic>
      <p:sp>
        <p:nvSpPr>
          <p:cNvPr id="4" name="Slide Number Placeholder 3">
            <a:extLst>
              <a:ext uri="{FF2B5EF4-FFF2-40B4-BE49-F238E27FC236}">
                <a16:creationId xmlns:a16="http://schemas.microsoft.com/office/drawing/2014/main" id="{4F686152-0336-7178-6624-342E77463375}"/>
              </a:ext>
            </a:extLst>
          </p:cNvPr>
          <p:cNvSpPr>
            <a:spLocks noGrp="1"/>
          </p:cNvSpPr>
          <p:nvPr>
            <p:ph type="sldNum" sz="quarter" idx="12"/>
          </p:nvPr>
        </p:nvSpPr>
        <p:spPr/>
        <p:txBody>
          <a:bodyPr/>
          <a:lstStyle/>
          <a:p>
            <a:fld id="{49AEFC51-4A73-4E5D-BF07-4235BAD9A7B9}" type="slidenum">
              <a:rPr lang="fr-FR" smtClean="0"/>
              <a:pPr/>
              <a:t>43</a:t>
            </a:fld>
            <a:endParaRPr lang="fr-FR" dirty="0"/>
          </a:p>
        </p:txBody>
      </p:sp>
    </p:spTree>
    <p:extLst>
      <p:ext uri="{BB962C8B-B14F-4D97-AF65-F5344CB8AC3E}">
        <p14:creationId xmlns:p14="http://schemas.microsoft.com/office/powerpoint/2010/main" val="1282832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3C6D-7FBB-AF2B-E697-E591130FEF12}"/>
              </a:ext>
            </a:extLst>
          </p:cNvPr>
          <p:cNvSpPr>
            <a:spLocks noGrp="1"/>
          </p:cNvSpPr>
          <p:nvPr>
            <p:ph type="title"/>
          </p:nvPr>
        </p:nvSpPr>
        <p:spPr/>
        <p:txBody>
          <a:bodyPr/>
          <a:lstStyle/>
          <a:p>
            <a:r>
              <a:rPr lang="fr-FR" dirty="0"/>
              <a:t>Attention d’éviter d’ajouter un espace par erreur</a:t>
            </a:r>
          </a:p>
        </p:txBody>
      </p:sp>
      <p:sp>
        <p:nvSpPr>
          <p:cNvPr id="3" name="Content Placeholder 2">
            <a:extLst>
              <a:ext uri="{FF2B5EF4-FFF2-40B4-BE49-F238E27FC236}">
                <a16:creationId xmlns:a16="http://schemas.microsoft.com/office/drawing/2014/main" id="{AD873E0E-61F7-1C76-C155-350E639DAD2E}"/>
              </a:ext>
            </a:extLst>
          </p:cNvPr>
          <p:cNvSpPr>
            <a:spLocks noGrp="1"/>
          </p:cNvSpPr>
          <p:nvPr>
            <p:ph idx="1"/>
          </p:nvPr>
        </p:nvSpPr>
        <p:spPr/>
        <p:txBody>
          <a:bodyPr/>
          <a:lstStyle/>
          <a:p>
            <a:endParaRPr lang="fr-FR"/>
          </a:p>
        </p:txBody>
      </p:sp>
      <p:pic>
        <p:nvPicPr>
          <p:cNvPr id="9" name="Picture 8">
            <a:extLst>
              <a:ext uri="{FF2B5EF4-FFF2-40B4-BE49-F238E27FC236}">
                <a16:creationId xmlns:a16="http://schemas.microsoft.com/office/drawing/2014/main" id="{3EFD4077-F803-EA87-7317-96022CDAF744}"/>
              </a:ext>
            </a:extLst>
          </p:cNvPr>
          <p:cNvPicPr>
            <a:picLocks noChangeAspect="1"/>
          </p:cNvPicPr>
          <p:nvPr/>
        </p:nvPicPr>
        <p:blipFill>
          <a:blip r:embed="rId3"/>
          <a:stretch>
            <a:fillRect/>
          </a:stretch>
        </p:blipFill>
        <p:spPr>
          <a:xfrm>
            <a:off x="0" y="907589"/>
            <a:ext cx="12192000" cy="5917705"/>
          </a:xfrm>
          <a:prstGeom prst="rect">
            <a:avLst/>
          </a:prstGeom>
        </p:spPr>
      </p:pic>
      <p:sp>
        <p:nvSpPr>
          <p:cNvPr id="4" name="Slide Number Placeholder 3">
            <a:extLst>
              <a:ext uri="{FF2B5EF4-FFF2-40B4-BE49-F238E27FC236}">
                <a16:creationId xmlns:a16="http://schemas.microsoft.com/office/drawing/2014/main" id="{3C2A6760-488B-D7F6-476E-15964DA354F6}"/>
              </a:ext>
            </a:extLst>
          </p:cNvPr>
          <p:cNvSpPr>
            <a:spLocks noGrp="1"/>
          </p:cNvSpPr>
          <p:nvPr>
            <p:ph type="sldNum" sz="quarter" idx="12"/>
          </p:nvPr>
        </p:nvSpPr>
        <p:spPr/>
        <p:txBody>
          <a:bodyPr/>
          <a:lstStyle/>
          <a:p>
            <a:fld id="{49AEFC51-4A73-4E5D-BF07-4235BAD9A7B9}" type="slidenum">
              <a:rPr lang="fr-FR" smtClean="0"/>
              <a:pPr/>
              <a:t>44</a:t>
            </a:fld>
            <a:endParaRPr lang="fr-FR" dirty="0"/>
          </a:p>
        </p:txBody>
      </p:sp>
    </p:spTree>
    <p:extLst>
      <p:ext uri="{BB962C8B-B14F-4D97-AF65-F5344CB8AC3E}">
        <p14:creationId xmlns:p14="http://schemas.microsoft.com/office/powerpoint/2010/main" val="3899947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3901-0C83-18CE-7ABD-7319A9467E73}"/>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E0E9E8F1-B8BC-52C4-8DE9-3A2A5C70186C}"/>
              </a:ext>
            </a:extLst>
          </p:cNvPr>
          <p:cNvPicPr>
            <a:picLocks noGrp="1" noChangeAspect="1"/>
          </p:cNvPicPr>
          <p:nvPr>
            <p:ph idx="1"/>
          </p:nvPr>
        </p:nvPicPr>
        <p:blipFill>
          <a:blip r:embed="rId3"/>
          <a:stretch>
            <a:fillRect/>
          </a:stretch>
        </p:blipFill>
        <p:spPr>
          <a:xfrm>
            <a:off x="144602" y="272098"/>
            <a:ext cx="12047398" cy="6364922"/>
          </a:xfrm>
        </p:spPr>
      </p:pic>
      <p:sp>
        <p:nvSpPr>
          <p:cNvPr id="3" name="Slide Number Placeholder 2">
            <a:extLst>
              <a:ext uri="{FF2B5EF4-FFF2-40B4-BE49-F238E27FC236}">
                <a16:creationId xmlns:a16="http://schemas.microsoft.com/office/drawing/2014/main" id="{A8E2FE31-90FF-5763-8310-D38E892D7614}"/>
              </a:ext>
            </a:extLst>
          </p:cNvPr>
          <p:cNvSpPr>
            <a:spLocks noGrp="1"/>
          </p:cNvSpPr>
          <p:nvPr>
            <p:ph type="sldNum" sz="quarter" idx="12"/>
          </p:nvPr>
        </p:nvSpPr>
        <p:spPr/>
        <p:txBody>
          <a:bodyPr/>
          <a:lstStyle/>
          <a:p>
            <a:fld id="{49AEFC51-4A73-4E5D-BF07-4235BAD9A7B9}" type="slidenum">
              <a:rPr lang="fr-FR" smtClean="0"/>
              <a:pPr/>
              <a:t>45</a:t>
            </a:fld>
            <a:endParaRPr lang="fr-FR" dirty="0"/>
          </a:p>
        </p:txBody>
      </p:sp>
    </p:spTree>
    <p:extLst>
      <p:ext uri="{BB962C8B-B14F-4D97-AF65-F5344CB8AC3E}">
        <p14:creationId xmlns:p14="http://schemas.microsoft.com/office/powerpoint/2010/main" val="2603468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7B1DB-33F8-4DD3-5E2C-2F636A4D2A84}"/>
              </a:ext>
            </a:extLst>
          </p:cNvPr>
          <p:cNvSpPr>
            <a:spLocks noGrp="1"/>
          </p:cNvSpPr>
          <p:nvPr>
            <p:ph type="ctrTitle"/>
          </p:nvPr>
        </p:nvSpPr>
        <p:spPr/>
        <p:txBody>
          <a:bodyPr/>
          <a:lstStyle/>
          <a:p>
            <a:pPr marL="0" indent="0"/>
            <a:r>
              <a:rPr lang="fr-FR" sz="6000" dirty="0">
                <a:solidFill>
                  <a:srgbClr val="FF0000"/>
                </a:solidFill>
              </a:rPr>
              <a:t>8) </a:t>
            </a:r>
            <a:r>
              <a:rPr lang="fr-FR" sz="6000" dirty="0"/>
              <a:t>	Créer un mandat</a:t>
            </a:r>
            <a:endParaRPr lang="fr-FR" dirty="0"/>
          </a:p>
        </p:txBody>
      </p:sp>
      <p:sp>
        <p:nvSpPr>
          <p:cNvPr id="5" name="Slide Number Placeholder 4">
            <a:extLst>
              <a:ext uri="{FF2B5EF4-FFF2-40B4-BE49-F238E27FC236}">
                <a16:creationId xmlns:a16="http://schemas.microsoft.com/office/drawing/2014/main" id="{C5E09B12-A1AC-8B88-48AE-1722C14A5DA2}"/>
              </a:ext>
            </a:extLst>
          </p:cNvPr>
          <p:cNvSpPr>
            <a:spLocks noGrp="1"/>
          </p:cNvSpPr>
          <p:nvPr>
            <p:ph type="sldNum" sz="quarter" idx="12"/>
          </p:nvPr>
        </p:nvSpPr>
        <p:spPr/>
        <p:txBody>
          <a:bodyPr/>
          <a:lstStyle/>
          <a:p>
            <a:fld id="{49AEFC51-4A73-4E5D-BF07-4235BAD9A7B9}" type="slidenum">
              <a:rPr lang="fr-FR" smtClean="0"/>
              <a:pPr/>
              <a:t>46</a:t>
            </a:fld>
            <a:endParaRPr lang="fr-FR" dirty="0"/>
          </a:p>
        </p:txBody>
      </p:sp>
    </p:spTree>
    <p:extLst>
      <p:ext uri="{BB962C8B-B14F-4D97-AF65-F5344CB8AC3E}">
        <p14:creationId xmlns:p14="http://schemas.microsoft.com/office/powerpoint/2010/main" val="4125674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FA30-631A-8E97-8E06-1B55D326EFFC}"/>
              </a:ext>
            </a:extLst>
          </p:cNvPr>
          <p:cNvSpPr>
            <a:spLocks noGrp="1"/>
          </p:cNvSpPr>
          <p:nvPr>
            <p:ph type="title"/>
          </p:nvPr>
        </p:nvSpPr>
        <p:spPr/>
        <p:txBody>
          <a:bodyPr/>
          <a:lstStyle/>
          <a:p>
            <a:endParaRPr lang="fr-FR"/>
          </a:p>
        </p:txBody>
      </p:sp>
      <p:sp>
        <p:nvSpPr>
          <p:cNvPr id="7" name="Content Placeholder 6">
            <a:extLst>
              <a:ext uri="{FF2B5EF4-FFF2-40B4-BE49-F238E27FC236}">
                <a16:creationId xmlns:a16="http://schemas.microsoft.com/office/drawing/2014/main" id="{9EFE9923-A723-8545-D184-96D980A467CC}"/>
              </a:ext>
            </a:extLst>
          </p:cNvPr>
          <p:cNvSpPr>
            <a:spLocks noGrp="1"/>
          </p:cNvSpPr>
          <p:nvPr>
            <p:ph idx="1"/>
          </p:nvPr>
        </p:nvSpPr>
        <p:spPr/>
        <p:txBody>
          <a:bodyPr/>
          <a:lstStyle/>
          <a:p>
            <a:endParaRPr lang="fr-FR"/>
          </a:p>
        </p:txBody>
      </p:sp>
      <p:pic>
        <p:nvPicPr>
          <p:cNvPr id="9" name="Picture 8">
            <a:extLst>
              <a:ext uri="{FF2B5EF4-FFF2-40B4-BE49-F238E27FC236}">
                <a16:creationId xmlns:a16="http://schemas.microsoft.com/office/drawing/2014/main" id="{A6C3309B-C64E-6DB8-3680-F04B327FBAEC}"/>
              </a:ext>
            </a:extLst>
          </p:cNvPr>
          <p:cNvPicPr>
            <a:picLocks noChangeAspect="1"/>
          </p:cNvPicPr>
          <p:nvPr/>
        </p:nvPicPr>
        <p:blipFill>
          <a:blip r:embed="rId2"/>
          <a:stretch>
            <a:fillRect/>
          </a:stretch>
        </p:blipFill>
        <p:spPr>
          <a:xfrm>
            <a:off x="281940" y="0"/>
            <a:ext cx="11742420" cy="6656174"/>
          </a:xfrm>
          <a:prstGeom prst="rect">
            <a:avLst/>
          </a:prstGeom>
        </p:spPr>
      </p:pic>
      <p:sp>
        <p:nvSpPr>
          <p:cNvPr id="3" name="Slide Number Placeholder 2">
            <a:extLst>
              <a:ext uri="{FF2B5EF4-FFF2-40B4-BE49-F238E27FC236}">
                <a16:creationId xmlns:a16="http://schemas.microsoft.com/office/drawing/2014/main" id="{9F35AB10-7600-CE5C-4C00-3C6D321789BB}"/>
              </a:ext>
            </a:extLst>
          </p:cNvPr>
          <p:cNvSpPr>
            <a:spLocks noGrp="1"/>
          </p:cNvSpPr>
          <p:nvPr>
            <p:ph type="sldNum" sz="quarter" idx="12"/>
          </p:nvPr>
        </p:nvSpPr>
        <p:spPr/>
        <p:txBody>
          <a:bodyPr/>
          <a:lstStyle/>
          <a:p>
            <a:fld id="{49AEFC51-4A73-4E5D-BF07-4235BAD9A7B9}" type="slidenum">
              <a:rPr lang="fr-FR" smtClean="0"/>
              <a:pPr/>
              <a:t>47</a:t>
            </a:fld>
            <a:endParaRPr lang="fr-FR" dirty="0"/>
          </a:p>
        </p:txBody>
      </p:sp>
    </p:spTree>
    <p:extLst>
      <p:ext uri="{BB962C8B-B14F-4D97-AF65-F5344CB8AC3E}">
        <p14:creationId xmlns:p14="http://schemas.microsoft.com/office/powerpoint/2010/main" val="872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918C-7B09-D9C2-885C-FE5C27CB5CC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D83543B2-0CF9-F3E2-30BB-220D15089CF7}"/>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97A8D828-37EF-DDAF-F636-3DADF3EE543A}"/>
              </a:ext>
            </a:extLst>
          </p:cNvPr>
          <p:cNvPicPr>
            <a:picLocks noChangeAspect="1"/>
          </p:cNvPicPr>
          <p:nvPr/>
        </p:nvPicPr>
        <p:blipFill>
          <a:blip r:embed="rId2"/>
          <a:stretch>
            <a:fillRect/>
          </a:stretch>
        </p:blipFill>
        <p:spPr>
          <a:xfrm>
            <a:off x="266885" y="47614"/>
            <a:ext cx="11704796" cy="6762771"/>
          </a:xfrm>
          <a:prstGeom prst="rect">
            <a:avLst/>
          </a:prstGeom>
        </p:spPr>
      </p:pic>
      <p:sp>
        <p:nvSpPr>
          <p:cNvPr id="4" name="Slide Number Placeholder 3">
            <a:extLst>
              <a:ext uri="{FF2B5EF4-FFF2-40B4-BE49-F238E27FC236}">
                <a16:creationId xmlns:a16="http://schemas.microsoft.com/office/drawing/2014/main" id="{861BD3EE-7655-BACD-C9AA-B7C354E5FDC4}"/>
              </a:ext>
            </a:extLst>
          </p:cNvPr>
          <p:cNvSpPr>
            <a:spLocks noGrp="1"/>
          </p:cNvSpPr>
          <p:nvPr>
            <p:ph type="sldNum" sz="quarter" idx="12"/>
          </p:nvPr>
        </p:nvSpPr>
        <p:spPr/>
        <p:txBody>
          <a:bodyPr/>
          <a:lstStyle/>
          <a:p>
            <a:fld id="{49AEFC51-4A73-4E5D-BF07-4235BAD9A7B9}" type="slidenum">
              <a:rPr lang="fr-FR" smtClean="0"/>
              <a:pPr/>
              <a:t>48</a:t>
            </a:fld>
            <a:endParaRPr lang="fr-FR" dirty="0"/>
          </a:p>
        </p:txBody>
      </p:sp>
    </p:spTree>
    <p:extLst>
      <p:ext uri="{BB962C8B-B14F-4D97-AF65-F5344CB8AC3E}">
        <p14:creationId xmlns:p14="http://schemas.microsoft.com/office/powerpoint/2010/main" val="3622368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F744B-20B0-698D-4DD4-A4853BBB3B54}"/>
              </a:ext>
            </a:extLst>
          </p:cNvPr>
          <p:cNvPicPr>
            <a:picLocks noChangeAspect="1"/>
          </p:cNvPicPr>
          <p:nvPr/>
        </p:nvPicPr>
        <p:blipFill>
          <a:blip r:embed="rId3"/>
          <a:stretch>
            <a:fillRect/>
          </a:stretch>
        </p:blipFill>
        <p:spPr>
          <a:xfrm>
            <a:off x="53047" y="255710"/>
            <a:ext cx="12085905" cy="5041106"/>
          </a:xfrm>
          <a:prstGeom prst="rect">
            <a:avLst/>
          </a:prstGeom>
        </p:spPr>
      </p:pic>
      <p:sp>
        <p:nvSpPr>
          <p:cNvPr id="2" name="Slide Number Placeholder 1">
            <a:extLst>
              <a:ext uri="{FF2B5EF4-FFF2-40B4-BE49-F238E27FC236}">
                <a16:creationId xmlns:a16="http://schemas.microsoft.com/office/drawing/2014/main" id="{F94BA299-72C6-3EDC-9AF4-92D8D797C8AE}"/>
              </a:ext>
            </a:extLst>
          </p:cNvPr>
          <p:cNvSpPr>
            <a:spLocks noGrp="1"/>
          </p:cNvSpPr>
          <p:nvPr>
            <p:ph type="sldNum" sz="quarter" idx="12"/>
          </p:nvPr>
        </p:nvSpPr>
        <p:spPr/>
        <p:txBody>
          <a:bodyPr/>
          <a:lstStyle/>
          <a:p>
            <a:fld id="{49AEFC51-4A73-4E5D-BF07-4235BAD9A7B9}" type="slidenum">
              <a:rPr lang="fr-FR" smtClean="0"/>
              <a:pPr/>
              <a:t>49</a:t>
            </a:fld>
            <a:endParaRPr lang="fr-FR" dirty="0"/>
          </a:p>
        </p:txBody>
      </p:sp>
    </p:spTree>
    <p:extLst>
      <p:ext uri="{BB962C8B-B14F-4D97-AF65-F5344CB8AC3E}">
        <p14:creationId xmlns:p14="http://schemas.microsoft.com/office/powerpoint/2010/main" val="162416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3BDE-357D-3550-0063-AA29B7FD5D08}"/>
              </a:ext>
            </a:extLst>
          </p:cNvPr>
          <p:cNvSpPr>
            <a:spLocks noGrp="1"/>
          </p:cNvSpPr>
          <p:nvPr>
            <p:ph type="ctrTitle"/>
          </p:nvPr>
        </p:nvSpPr>
        <p:spPr/>
        <p:txBody>
          <a:bodyPr/>
          <a:lstStyle/>
          <a:p>
            <a:r>
              <a:rPr lang="fr-FR" dirty="0"/>
              <a:t>1</a:t>
            </a:r>
            <a:r>
              <a:rPr lang="fr-FR" baseline="30000" dirty="0"/>
              <a:t>re</a:t>
            </a:r>
            <a:r>
              <a:rPr lang="fr-FR" dirty="0"/>
              <a:t> partie</a:t>
            </a:r>
          </a:p>
        </p:txBody>
      </p:sp>
      <p:sp>
        <p:nvSpPr>
          <p:cNvPr id="4" name="Slide Number Placeholder 3">
            <a:extLst>
              <a:ext uri="{FF2B5EF4-FFF2-40B4-BE49-F238E27FC236}">
                <a16:creationId xmlns:a16="http://schemas.microsoft.com/office/drawing/2014/main" id="{AB33AA4B-C6BC-EDF3-2BEF-33F83FD514FB}"/>
              </a:ext>
            </a:extLst>
          </p:cNvPr>
          <p:cNvSpPr>
            <a:spLocks noGrp="1"/>
          </p:cNvSpPr>
          <p:nvPr>
            <p:ph type="sldNum" sz="quarter" idx="12"/>
          </p:nvPr>
        </p:nvSpPr>
        <p:spPr/>
        <p:txBody>
          <a:bodyPr/>
          <a:lstStyle/>
          <a:p>
            <a:fld id="{49AEFC51-4A73-4E5D-BF07-4235BAD9A7B9}" type="slidenum">
              <a:rPr lang="fr-FR" smtClean="0"/>
              <a:pPr/>
              <a:t>5</a:t>
            </a:fld>
            <a:endParaRPr lang="fr-FR" dirty="0"/>
          </a:p>
        </p:txBody>
      </p:sp>
    </p:spTree>
    <p:extLst>
      <p:ext uri="{BB962C8B-B14F-4D97-AF65-F5344CB8AC3E}">
        <p14:creationId xmlns:p14="http://schemas.microsoft.com/office/powerpoint/2010/main" val="1465541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F5C3-774A-0D1A-EAF7-E434FC263ECE}"/>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CA721BA8-43CA-7C32-B979-6234D2C354CE}"/>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7B9F9666-20DF-AA7B-96E0-7171CFD4A7F5}"/>
              </a:ext>
            </a:extLst>
          </p:cNvPr>
          <p:cNvPicPr>
            <a:picLocks noChangeAspect="1"/>
          </p:cNvPicPr>
          <p:nvPr/>
        </p:nvPicPr>
        <p:blipFill>
          <a:blip r:embed="rId3"/>
          <a:stretch>
            <a:fillRect/>
          </a:stretch>
        </p:blipFill>
        <p:spPr>
          <a:xfrm>
            <a:off x="590736" y="47696"/>
            <a:ext cx="11057093" cy="6810304"/>
          </a:xfrm>
          <a:prstGeom prst="rect">
            <a:avLst/>
          </a:prstGeom>
        </p:spPr>
      </p:pic>
      <p:sp>
        <p:nvSpPr>
          <p:cNvPr id="4" name="Slide Number Placeholder 3">
            <a:extLst>
              <a:ext uri="{FF2B5EF4-FFF2-40B4-BE49-F238E27FC236}">
                <a16:creationId xmlns:a16="http://schemas.microsoft.com/office/drawing/2014/main" id="{F157F72A-E0DC-373F-CFA4-FCBA5D50710D}"/>
              </a:ext>
            </a:extLst>
          </p:cNvPr>
          <p:cNvSpPr>
            <a:spLocks noGrp="1"/>
          </p:cNvSpPr>
          <p:nvPr>
            <p:ph type="sldNum" sz="quarter" idx="12"/>
          </p:nvPr>
        </p:nvSpPr>
        <p:spPr/>
        <p:txBody>
          <a:bodyPr/>
          <a:lstStyle/>
          <a:p>
            <a:fld id="{49AEFC51-4A73-4E5D-BF07-4235BAD9A7B9}" type="slidenum">
              <a:rPr lang="fr-FR" smtClean="0"/>
              <a:pPr/>
              <a:t>50</a:t>
            </a:fld>
            <a:endParaRPr lang="fr-FR" dirty="0"/>
          </a:p>
        </p:txBody>
      </p:sp>
    </p:spTree>
    <p:extLst>
      <p:ext uri="{BB962C8B-B14F-4D97-AF65-F5344CB8AC3E}">
        <p14:creationId xmlns:p14="http://schemas.microsoft.com/office/powerpoint/2010/main" val="674595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CD16-F218-706A-D5DF-5D0A308EF80A}"/>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52EE3DD1-4D7A-96AA-0E59-1BAE2BB1BB6E}"/>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47542F09-62FD-AD60-FA18-77295EC0B0EF}"/>
              </a:ext>
            </a:extLst>
          </p:cNvPr>
          <p:cNvPicPr>
            <a:picLocks noChangeAspect="1"/>
          </p:cNvPicPr>
          <p:nvPr/>
        </p:nvPicPr>
        <p:blipFill>
          <a:blip r:embed="rId3"/>
          <a:stretch>
            <a:fillRect/>
          </a:stretch>
        </p:blipFill>
        <p:spPr>
          <a:xfrm>
            <a:off x="529107" y="30185"/>
            <a:ext cx="11133785" cy="6797629"/>
          </a:xfrm>
          <a:prstGeom prst="rect">
            <a:avLst/>
          </a:prstGeom>
        </p:spPr>
      </p:pic>
      <p:sp>
        <p:nvSpPr>
          <p:cNvPr id="4" name="Slide Number Placeholder 3">
            <a:extLst>
              <a:ext uri="{FF2B5EF4-FFF2-40B4-BE49-F238E27FC236}">
                <a16:creationId xmlns:a16="http://schemas.microsoft.com/office/drawing/2014/main" id="{63FA1C6D-A594-C3B0-819A-8A8B59E7C48D}"/>
              </a:ext>
            </a:extLst>
          </p:cNvPr>
          <p:cNvSpPr>
            <a:spLocks noGrp="1"/>
          </p:cNvSpPr>
          <p:nvPr>
            <p:ph type="sldNum" sz="quarter" idx="12"/>
          </p:nvPr>
        </p:nvSpPr>
        <p:spPr/>
        <p:txBody>
          <a:bodyPr/>
          <a:lstStyle/>
          <a:p>
            <a:fld id="{49AEFC51-4A73-4E5D-BF07-4235BAD9A7B9}" type="slidenum">
              <a:rPr lang="fr-FR" smtClean="0"/>
              <a:pPr/>
              <a:t>51</a:t>
            </a:fld>
            <a:endParaRPr lang="fr-FR" dirty="0"/>
          </a:p>
        </p:txBody>
      </p:sp>
    </p:spTree>
    <p:extLst>
      <p:ext uri="{BB962C8B-B14F-4D97-AF65-F5344CB8AC3E}">
        <p14:creationId xmlns:p14="http://schemas.microsoft.com/office/powerpoint/2010/main" val="2941226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4FFEF-59AD-D9CA-AB7B-F67D81D4A5B9}"/>
              </a:ext>
            </a:extLst>
          </p:cNvPr>
          <p:cNvPicPr>
            <a:picLocks noChangeAspect="1"/>
          </p:cNvPicPr>
          <p:nvPr/>
        </p:nvPicPr>
        <p:blipFill>
          <a:blip r:embed="rId3"/>
          <a:stretch>
            <a:fillRect/>
          </a:stretch>
        </p:blipFill>
        <p:spPr>
          <a:xfrm>
            <a:off x="723434" y="33996"/>
            <a:ext cx="10745131" cy="6790008"/>
          </a:xfrm>
          <a:prstGeom prst="rect">
            <a:avLst/>
          </a:prstGeom>
        </p:spPr>
      </p:pic>
      <p:sp>
        <p:nvSpPr>
          <p:cNvPr id="2" name="Slide Number Placeholder 1">
            <a:extLst>
              <a:ext uri="{FF2B5EF4-FFF2-40B4-BE49-F238E27FC236}">
                <a16:creationId xmlns:a16="http://schemas.microsoft.com/office/drawing/2014/main" id="{C4A671DE-AF62-9441-AA72-1B6DE5B77373}"/>
              </a:ext>
            </a:extLst>
          </p:cNvPr>
          <p:cNvSpPr>
            <a:spLocks noGrp="1"/>
          </p:cNvSpPr>
          <p:nvPr>
            <p:ph type="sldNum" sz="quarter" idx="12"/>
          </p:nvPr>
        </p:nvSpPr>
        <p:spPr/>
        <p:txBody>
          <a:bodyPr/>
          <a:lstStyle/>
          <a:p>
            <a:fld id="{49AEFC51-4A73-4E5D-BF07-4235BAD9A7B9}" type="slidenum">
              <a:rPr lang="fr-FR" smtClean="0"/>
              <a:pPr/>
              <a:t>52</a:t>
            </a:fld>
            <a:endParaRPr lang="fr-FR" dirty="0"/>
          </a:p>
        </p:txBody>
      </p:sp>
    </p:spTree>
    <p:extLst>
      <p:ext uri="{BB962C8B-B14F-4D97-AF65-F5344CB8AC3E}">
        <p14:creationId xmlns:p14="http://schemas.microsoft.com/office/powerpoint/2010/main" val="2949682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0C5FA1-5809-971F-A4C2-DE8735457284}"/>
              </a:ext>
            </a:extLst>
          </p:cNvPr>
          <p:cNvSpPr>
            <a:spLocks noGrp="1"/>
          </p:cNvSpPr>
          <p:nvPr>
            <p:ph type="ctrTitle"/>
          </p:nvPr>
        </p:nvSpPr>
        <p:spPr/>
        <p:txBody>
          <a:bodyPr/>
          <a:lstStyle/>
          <a:p>
            <a:pPr marL="0" indent="0"/>
            <a:r>
              <a:rPr lang="fr-FR" dirty="0">
                <a:solidFill>
                  <a:srgbClr val="FF0000"/>
                </a:solidFill>
              </a:rPr>
              <a:t>9</a:t>
            </a:r>
            <a:r>
              <a:rPr lang="fr-FR" sz="6000" dirty="0">
                <a:solidFill>
                  <a:srgbClr val="FF0000"/>
                </a:solidFill>
              </a:rPr>
              <a:t>) </a:t>
            </a:r>
            <a:r>
              <a:rPr lang="fr-FR" sz="6000" dirty="0"/>
              <a:t>	Ajouter un mandat</a:t>
            </a:r>
            <a:endParaRPr lang="fr-FR" dirty="0"/>
          </a:p>
        </p:txBody>
      </p:sp>
      <p:sp>
        <p:nvSpPr>
          <p:cNvPr id="5" name="Slide Number Placeholder 4">
            <a:extLst>
              <a:ext uri="{FF2B5EF4-FFF2-40B4-BE49-F238E27FC236}">
                <a16:creationId xmlns:a16="http://schemas.microsoft.com/office/drawing/2014/main" id="{0F1F21D2-A029-1FD8-A7EA-3A1972AF1432}"/>
              </a:ext>
            </a:extLst>
          </p:cNvPr>
          <p:cNvSpPr>
            <a:spLocks noGrp="1"/>
          </p:cNvSpPr>
          <p:nvPr>
            <p:ph type="sldNum" sz="quarter" idx="12"/>
          </p:nvPr>
        </p:nvSpPr>
        <p:spPr/>
        <p:txBody>
          <a:bodyPr/>
          <a:lstStyle/>
          <a:p>
            <a:fld id="{49AEFC51-4A73-4E5D-BF07-4235BAD9A7B9}" type="slidenum">
              <a:rPr lang="fr-FR" smtClean="0"/>
              <a:pPr/>
              <a:t>53</a:t>
            </a:fld>
            <a:endParaRPr lang="fr-FR" dirty="0"/>
          </a:p>
        </p:txBody>
      </p:sp>
    </p:spTree>
    <p:extLst>
      <p:ext uri="{BB962C8B-B14F-4D97-AF65-F5344CB8AC3E}">
        <p14:creationId xmlns:p14="http://schemas.microsoft.com/office/powerpoint/2010/main" val="2105277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FA30-631A-8E97-8E06-1B55D326EFFC}"/>
              </a:ext>
            </a:extLst>
          </p:cNvPr>
          <p:cNvSpPr>
            <a:spLocks noGrp="1"/>
          </p:cNvSpPr>
          <p:nvPr>
            <p:ph type="title"/>
          </p:nvPr>
        </p:nvSpPr>
        <p:spPr/>
        <p:txBody>
          <a:bodyPr/>
          <a:lstStyle/>
          <a:p>
            <a:endParaRPr lang="fr-FR"/>
          </a:p>
        </p:txBody>
      </p:sp>
      <p:sp>
        <p:nvSpPr>
          <p:cNvPr id="7" name="Content Placeholder 6">
            <a:extLst>
              <a:ext uri="{FF2B5EF4-FFF2-40B4-BE49-F238E27FC236}">
                <a16:creationId xmlns:a16="http://schemas.microsoft.com/office/drawing/2014/main" id="{9EFE9923-A723-8545-D184-96D980A467CC}"/>
              </a:ext>
            </a:extLst>
          </p:cNvPr>
          <p:cNvSpPr>
            <a:spLocks noGrp="1"/>
          </p:cNvSpPr>
          <p:nvPr>
            <p:ph idx="1"/>
          </p:nvPr>
        </p:nvSpPr>
        <p:spPr/>
        <p:txBody>
          <a:bodyPr/>
          <a:lstStyle/>
          <a:p>
            <a:endParaRPr lang="fr-FR"/>
          </a:p>
        </p:txBody>
      </p:sp>
      <p:pic>
        <p:nvPicPr>
          <p:cNvPr id="9" name="Picture 8">
            <a:extLst>
              <a:ext uri="{FF2B5EF4-FFF2-40B4-BE49-F238E27FC236}">
                <a16:creationId xmlns:a16="http://schemas.microsoft.com/office/drawing/2014/main" id="{A6C3309B-C64E-6DB8-3680-F04B327FBAEC}"/>
              </a:ext>
            </a:extLst>
          </p:cNvPr>
          <p:cNvPicPr>
            <a:picLocks noChangeAspect="1"/>
          </p:cNvPicPr>
          <p:nvPr/>
        </p:nvPicPr>
        <p:blipFill>
          <a:blip r:embed="rId2"/>
          <a:stretch>
            <a:fillRect/>
          </a:stretch>
        </p:blipFill>
        <p:spPr>
          <a:xfrm>
            <a:off x="113979" y="0"/>
            <a:ext cx="11964041" cy="6781800"/>
          </a:xfrm>
          <a:prstGeom prst="rect">
            <a:avLst/>
          </a:prstGeom>
        </p:spPr>
      </p:pic>
      <p:sp>
        <p:nvSpPr>
          <p:cNvPr id="3" name="Slide Number Placeholder 2">
            <a:extLst>
              <a:ext uri="{FF2B5EF4-FFF2-40B4-BE49-F238E27FC236}">
                <a16:creationId xmlns:a16="http://schemas.microsoft.com/office/drawing/2014/main" id="{F33B2C9D-B211-527C-581F-174698E66153}"/>
              </a:ext>
            </a:extLst>
          </p:cNvPr>
          <p:cNvSpPr>
            <a:spLocks noGrp="1"/>
          </p:cNvSpPr>
          <p:nvPr>
            <p:ph type="sldNum" sz="quarter" idx="12"/>
          </p:nvPr>
        </p:nvSpPr>
        <p:spPr/>
        <p:txBody>
          <a:bodyPr/>
          <a:lstStyle/>
          <a:p>
            <a:fld id="{49AEFC51-4A73-4E5D-BF07-4235BAD9A7B9}" type="slidenum">
              <a:rPr lang="fr-FR" smtClean="0"/>
              <a:pPr/>
              <a:t>54</a:t>
            </a:fld>
            <a:endParaRPr lang="fr-FR" dirty="0"/>
          </a:p>
        </p:txBody>
      </p:sp>
    </p:spTree>
    <p:extLst>
      <p:ext uri="{BB962C8B-B14F-4D97-AF65-F5344CB8AC3E}">
        <p14:creationId xmlns:p14="http://schemas.microsoft.com/office/powerpoint/2010/main" val="241932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918C-7B09-D9C2-885C-FE5C27CB5CC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D83543B2-0CF9-F3E2-30BB-220D15089CF7}"/>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97A8D828-37EF-DDAF-F636-3DADF3EE543A}"/>
              </a:ext>
            </a:extLst>
          </p:cNvPr>
          <p:cNvPicPr>
            <a:picLocks noChangeAspect="1"/>
          </p:cNvPicPr>
          <p:nvPr/>
        </p:nvPicPr>
        <p:blipFill>
          <a:blip r:embed="rId2"/>
          <a:stretch>
            <a:fillRect/>
          </a:stretch>
        </p:blipFill>
        <p:spPr>
          <a:xfrm>
            <a:off x="327184" y="25601"/>
            <a:ext cx="11777773" cy="6804935"/>
          </a:xfrm>
          <a:prstGeom prst="rect">
            <a:avLst/>
          </a:prstGeom>
        </p:spPr>
      </p:pic>
      <p:sp>
        <p:nvSpPr>
          <p:cNvPr id="4" name="Slide Number Placeholder 3">
            <a:extLst>
              <a:ext uri="{FF2B5EF4-FFF2-40B4-BE49-F238E27FC236}">
                <a16:creationId xmlns:a16="http://schemas.microsoft.com/office/drawing/2014/main" id="{0F007DB3-B6BB-EC8B-3DB7-E7F9B4E1AE98}"/>
              </a:ext>
            </a:extLst>
          </p:cNvPr>
          <p:cNvSpPr>
            <a:spLocks noGrp="1"/>
          </p:cNvSpPr>
          <p:nvPr>
            <p:ph type="sldNum" sz="quarter" idx="12"/>
          </p:nvPr>
        </p:nvSpPr>
        <p:spPr/>
        <p:txBody>
          <a:bodyPr/>
          <a:lstStyle/>
          <a:p>
            <a:fld id="{49AEFC51-4A73-4E5D-BF07-4235BAD9A7B9}" type="slidenum">
              <a:rPr lang="fr-FR" smtClean="0"/>
              <a:pPr/>
              <a:t>55</a:t>
            </a:fld>
            <a:endParaRPr lang="fr-FR" dirty="0"/>
          </a:p>
        </p:txBody>
      </p:sp>
    </p:spTree>
    <p:extLst>
      <p:ext uri="{BB962C8B-B14F-4D97-AF65-F5344CB8AC3E}">
        <p14:creationId xmlns:p14="http://schemas.microsoft.com/office/powerpoint/2010/main" val="842310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1529-3E34-E904-4E95-9A0F6C9E1155}"/>
              </a:ext>
            </a:extLst>
          </p:cNvPr>
          <p:cNvSpPr>
            <a:spLocks noGrp="1"/>
          </p:cNvSpPr>
          <p:nvPr>
            <p:ph type="title" idx="4294967295"/>
          </p:nvPr>
        </p:nvSpPr>
        <p:spPr>
          <a:xfrm>
            <a:off x="449580" y="435033"/>
            <a:ext cx="8256588" cy="504825"/>
          </a:xfrm>
        </p:spPr>
        <p:txBody>
          <a:bodyPr/>
          <a:lstStyle/>
          <a:p>
            <a:r>
              <a:rPr lang="fr-FR" dirty="0"/>
              <a:t>Sans mandat/ certification préalable (p.ex. </a:t>
            </a:r>
            <a:r>
              <a:rPr lang="fr-FR" dirty="0" err="1"/>
              <a:t>sécrétaire</a:t>
            </a:r>
            <a:r>
              <a:rPr lang="fr-FR" dirty="0"/>
              <a:t>) </a:t>
            </a:r>
          </a:p>
        </p:txBody>
      </p:sp>
      <p:pic>
        <p:nvPicPr>
          <p:cNvPr id="5" name="Picture 4">
            <a:extLst>
              <a:ext uri="{FF2B5EF4-FFF2-40B4-BE49-F238E27FC236}">
                <a16:creationId xmlns:a16="http://schemas.microsoft.com/office/drawing/2014/main" id="{92B80AC9-7930-AC9C-801C-56505DE0CECB}"/>
              </a:ext>
            </a:extLst>
          </p:cNvPr>
          <p:cNvPicPr>
            <a:picLocks noChangeAspect="1"/>
          </p:cNvPicPr>
          <p:nvPr/>
        </p:nvPicPr>
        <p:blipFill>
          <a:blip r:embed="rId3"/>
          <a:stretch>
            <a:fillRect/>
          </a:stretch>
        </p:blipFill>
        <p:spPr>
          <a:xfrm>
            <a:off x="83351" y="939858"/>
            <a:ext cx="12113704" cy="5399982"/>
          </a:xfrm>
          <a:prstGeom prst="rect">
            <a:avLst/>
          </a:prstGeom>
        </p:spPr>
      </p:pic>
      <p:sp>
        <p:nvSpPr>
          <p:cNvPr id="3" name="Slide Number Placeholder 2">
            <a:extLst>
              <a:ext uri="{FF2B5EF4-FFF2-40B4-BE49-F238E27FC236}">
                <a16:creationId xmlns:a16="http://schemas.microsoft.com/office/drawing/2014/main" id="{1F536BD2-3912-B116-D327-DB8D19EA4BDF}"/>
              </a:ext>
            </a:extLst>
          </p:cNvPr>
          <p:cNvSpPr>
            <a:spLocks noGrp="1"/>
          </p:cNvSpPr>
          <p:nvPr>
            <p:ph type="sldNum" sz="quarter" idx="12"/>
          </p:nvPr>
        </p:nvSpPr>
        <p:spPr/>
        <p:txBody>
          <a:bodyPr/>
          <a:lstStyle/>
          <a:p>
            <a:fld id="{49AEFC51-4A73-4E5D-BF07-4235BAD9A7B9}" type="slidenum">
              <a:rPr lang="fr-FR" smtClean="0"/>
              <a:pPr/>
              <a:t>56</a:t>
            </a:fld>
            <a:endParaRPr lang="fr-FR" dirty="0"/>
          </a:p>
        </p:txBody>
      </p:sp>
    </p:spTree>
    <p:extLst>
      <p:ext uri="{BB962C8B-B14F-4D97-AF65-F5344CB8AC3E}">
        <p14:creationId xmlns:p14="http://schemas.microsoft.com/office/powerpoint/2010/main" val="1131293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A04E-147B-5C47-E08E-7FA3ADAAFA70}"/>
              </a:ext>
            </a:extLst>
          </p:cNvPr>
          <p:cNvSpPr>
            <a:spLocks noGrp="1"/>
          </p:cNvSpPr>
          <p:nvPr>
            <p:ph type="title" idx="4294967295"/>
          </p:nvPr>
        </p:nvSpPr>
        <p:spPr>
          <a:xfrm>
            <a:off x="668496" y="343853"/>
            <a:ext cx="8256588" cy="504825"/>
          </a:xfrm>
        </p:spPr>
        <p:txBody>
          <a:bodyPr/>
          <a:lstStyle/>
          <a:p>
            <a:r>
              <a:rPr lang="fr-FR" dirty="0"/>
              <a:t>Sans mandat/ certification préalable (p.ex. </a:t>
            </a:r>
            <a:r>
              <a:rPr lang="fr-FR" dirty="0" err="1"/>
              <a:t>sécrétaire</a:t>
            </a:r>
            <a:r>
              <a:rPr lang="fr-FR" dirty="0"/>
              <a:t>) </a:t>
            </a:r>
          </a:p>
        </p:txBody>
      </p:sp>
      <p:pic>
        <p:nvPicPr>
          <p:cNvPr id="5" name="Picture 4">
            <a:extLst>
              <a:ext uri="{FF2B5EF4-FFF2-40B4-BE49-F238E27FC236}">
                <a16:creationId xmlns:a16="http://schemas.microsoft.com/office/drawing/2014/main" id="{23FBCB3A-89B1-3D42-45C4-6AA33E1A3096}"/>
              </a:ext>
            </a:extLst>
          </p:cNvPr>
          <p:cNvPicPr>
            <a:picLocks noChangeAspect="1"/>
          </p:cNvPicPr>
          <p:nvPr/>
        </p:nvPicPr>
        <p:blipFill>
          <a:blip r:embed="rId2"/>
          <a:stretch>
            <a:fillRect/>
          </a:stretch>
        </p:blipFill>
        <p:spPr>
          <a:xfrm>
            <a:off x="266700" y="848678"/>
            <a:ext cx="9060180" cy="6007140"/>
          </a:xfrm>
          <a:prstGeom prst="rect">
            <a:avLst/>
          </a:prstGeom>
        </p:spPr>
      </p:pic>
      <p:sp>
        <p:nvSpPr>
          <p:cNvPr id="3" name="Slide Number Placeholder 2">
            <a:extLst>
              <a:ext uri="{FF2B5EF4-FFF2-40B4-BE49-F238E27FC236}">
                <a16:creationId xmlns:a16="http://schemas.microsoft.com/office/drawing/2014/main" id="{989C2D28-CE06-F3DD-A066-CE691EAEC7EC}"/>
              </a:ext>
            </a:extLst>
          </p:cNvPr>
          <p:cNvSpPr>
            <a:spLocks noGrp="1"/>
          </p:cNvSpPr>
          <p:nvPr>
            <p:ph type="sldNum" sz="quarter" idx="12"/>
          </p:nvPr>
        </p:nvSpPr>
        <p:spPr/>
        <p:txBody>
          <a:bodyPr/>
          <a:lstStyle/>
          <a:p>
            <a:fld id="{49AEFC51-4A73-4E5D-BF07-4235BAD9A7B9}" type="slidenum">
              <a:rPr lang="fr-FR" smtClean="0"/>
              <a:pPr/>
              <a:t>57</a:t>
            </a:fld>
            <a:endParaRPr lang="fr-FR" dirty="0"/>
          </a:p>
        </p:txBody>
      </p:sp>
    </p:spTree>
    <p:extLst>
      <p:ext uri="{BB962C8B-B14F-4D97-AF65-F5344CB8AC3E}">
        <p14:creationId xmlns:p14="http://schemas.microsoft.com/office/powerpoint/2010/main" val="3484758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67CC-602A-2065-8B3E-A8D2EC768C79}"/>
              </a:ext>
            </a:extLst>
          </p:cNvPr>
          <p:cNvSpPr>
            <a:spLocks noGrp="1"/>
          </p:cNvSpPr>
          <p:nvPr>
            <p:ph type="title" idx="4294967295"/>
          </p:nvPr>
        </p:nvSpPr>
        <p:spPr>
          <a:xfrm>
            <a:off x="678180" y="328204"/>
            <a:ext cx="8256588" cy="504825"/>
          </a:xfrm>
        </p:spPr>
        <p:txBody>
          <a:bodyPr/>
          <a:lstStyle/>
          <a:p>
            <a:r>
              <a:rPr lang="fr-FR" dirty="0"/>
              <a:t>Sans mandat/ certification préalable (p.ex. </a:t>
            </a:r>
            <a:r>
              <a:rPr lang="fr-FR" dirty="0" err="1"/>
              <a:t>sécrétaire</a:t>
            </a:r>
            <a:r>
              <a:rPr lang="fr-FR" dirty="0"/>
              <a:t>) </a:t>
            </a:r>
          </a:p>
        </p:txBody>
      </p:sp>
      <p:pic>
        <p:nvPicPr>
          <p:cNvPr id="5" name="Picture 4">
            <a:extLst>
              <a:ext uri="{FF2B5EF4-FFF2-40B4-BE49-F238E27FC236}">
                <a16:creationId xmlns:a16="http://schemas.microsoft.com/office/drawing/2014/main" id="{0EB3395E-EF92-0477-B361-AB05A94E54DD}"/>
              </a:ext>
            </a:extLst>
          </p:cNvPr>
          <p:cNvPicPr>
            <a:picLocks noChangeAspect="1"/>
          </p:cNvPicPr>
          <p:nvPr/>
        </p:nvPicPr>
        <p:blipFill>
          <a:blip r:embed="rId3"/>
          <a:stretch>
            <a:fillRect/>
          </a:stretch>
        </p:blipFill>
        <p:spPr>
          <a:xfrm>
            <a:off x="236220" y="833029"/>
            <a:ext cx="10576560" cy="5977404"/>
          </a:xfrm>
          <a:prstGeom prst="rect">
            <a:avLst/>
          </a:prstGeom>
        </p:spPr>
      </p:pic>
      <p:sp>
        <p:nvSpPr>
          <p:cNvPr id="3" name="Slide Number Placeholder 2">
            <a:extLst>
              <a:ext uri="{FF2B5EF4-FFF2-40B4-BE49-F238E27FC236}">
                <a16:creationId xmlns:a16="http://schemas.microsoft.com/office/drawing/2014/main" id="{EA1F021E-3AB8-CDA5-0891-322788FF7746}"/>
              </a:ext>
            </a:extLst>
          </p:cNvPr>
          <p:cNvSpPr>
            <a:spLocks noGrp="1"/>
          </p:cNvSpPr>
          <p:nvPr>
            <p:ph type="sldNum" sz="quarter" idx="12"/>
          </p:nvPr>
        </p:nvSpPr>
        <p:spPr/>
        <p:txBody>
          <a:bodyPr/>
          <a:lstStyle/>
          <a:p>
            <a:fld id="{49AEFC51-4A73-4E5D-BF07-4235BAD9A7B9}" type="slidenum">
              <a:rPr lang="fr-FR" smtClean="0"/>
              <a:pPr/>
              <a:t>58</a:t>
            </a:fld>
            <a:endParaRPr lang="fr-FR" dirty="0"/>
          </a:p>
        </p:txBody>
      </p:sp>
    </p:spTree>
    <p:extLst>
      <p:ext uri="{BB962C8B-B14F-4D97-AF65-F5344CB8AC3E}">
        <p14:creationId xmlns:p14="http://schemas.microsoft.com/office/powerpoint/2010/main" val="85859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0A4A-EC25-AE4F-96D1-6FE8ABB6EA9A}"/>
              </a:ext>
            </a:extLst>
          </p:cNvPr>
          <p:cNvSpPr>
            <a:spLocks noGrp="1"/>
          </p:cNvSpPr>
          <p:nvPr>
            <p:ph type="title"/>
          </p:nvPr>
        </p:nvSpPr>
        <p:spPr/>
        <p:txBody>
          <a:bodyPr/>
          <a:lstStyle/>
          <a:p>
            <a:r>
              <a:rPr lang="fr-FR" sz="2000" dirty="0"/>
              <a:t>Aperçu si déjà un mandat/ certification préalable (p.ex. vétérinaire certifié)</a:t>
            </a:r>
          </a:p>
        </p:txBody>
      </p:sp>
      <p:sp>
        <p:nvSpPr>
          <p:cNvPr id="3" name="Content Placeholder 2">
            <a:extLst>
              <a:ext uri="{FF2B5EF4-FFF2-40B4-BE49-F238E27FC236}">
                <a16:creationId xmlns:a16="http://schemas.microsoft.com/office/drawing/2014/main" id="{84973898-9C39-D4B2-0C57-1236DD842D58}"/>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C2E7408C-A3D0-162B-4EFC-BCFA80832C31}"/>
              </a:ext>
            </a:extLst>
          </p:cNvPr>
          <p:cNvPicPr>
            <a:picLocks noChangeAspect="1"/>
          </p:cNvPicPr>
          <p:nvPr/>
        </p:nvPicPr>
        <p:blipFill>
          <a:blip r:embed="rId3"/>
          <a:stretch>
            <a:fillRect/>
          </a:stretch>
        </p:blipFill>
        <p:spPr>
          <a:xfrm>
            <a:off x="118954" y="891540"/>
            <a:ext cx="11954091" cy="5966460"/>
          </a:xfrm>
          <a:prstGeom prst="rect">
            <a:avLst/>
          </a:prstGeom>
        </p:spPr>
      </p:pic>
      <p:sp>
        <p:nvSpPr>
          <p:cNvPr id="4" name="Slide Number Placeholder 3">
            <a:extLst>
              <a:ext uri="{FF2B5EF4-FFF2-40B4-BE49-F238E27FC236}">
                <a16:creationId xmlns:a16="http://schemas.microsoft.com/office/drawing/2014/main" id="{B4D2E9CE-36B2-8611-7C96-B9538C970F5E}"/>
              </a:ext>
            </a:extLst>
          </p:cNvPr>
          <p:cNvSpPr>
            <a:spLocks noGrp="1"/>
          </p:cNvSpPr>
          <p:nvPr>
            <p:ph type="sldNum" sz="quarter" idx="12"/>
          </p:nvPr>
        </p:nvSpPr>
        <p:spPr/>
        <p:txBody>
          <a:bodyPr/>
          <a:lstStyle/>
          <a:p>
            <a:fld id="{49AEFC51-4A73-4E5D-BF07-4235BAD9A7B9}" type="slidenum">
              <a:rPr lang="fr-FR" smtClean="0"/>
              <a:pPr/>
              <a:t>59</a:t>
            </a:fld>
            <a:endParaRPr lang="fr-FR" dirty="0"/>
          </a:p>
        </p:txBody>
      </p:sp>
    </p:spTree>
    <p:extLst>
      <p:ext uri="{BB962C8B-B14F-4D97-AF65-F5344CB8AC3E}">
        <p14:creationId xmlns:p14="http://schemas.microsoft.com/office/powerpoint/2010/main" val="173002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994340-F1A7-504D-0F6C-DA2DAB7AC886}"/>
              </a:ext>
            </a:extLst>
          </p:cNvPr>
          <p:cNvSpPr>
            <a:spLocks noGrp="1"/>
          </p:cNvSpPr>
          <p:nvPr>
            <p:ph type="ctrTitle"/>
          </p:nvPr>
        </p:nvSpPr>
        <p:spPr/>
        <p:txBody>
          <a:bodyPr/>
          <a:lstStyle/>
          <a:p>
            <a:r>
              <a:rPr lang="fr-FR" dirty="0"/>
              <a:t>1) Cadre légal</a:t>
            </a:r>
          </a:p>
        </p:txBody>
      </p:sp>
      <p:sp>
        <p:nvSpPr>
          <p:cNvPr id="4" name="Slide Number Placeholder 3">
            <a:extLst>
              <a:ext uri="{FF2B5EF4-FFF2-40B4-BE49-F238E27FC236}">
                <a16:creationId xmlns:a16="http://schemas.microsoft.com/office/drawing/2014/main" id="{2B080B9E-27BE-37B0-3A9B-A39B6540E3C7}"/>
              </a:ext>
            </a:extLst>
          </p:cNvPr>
          <p:cNvSpPr>
            <a:spLocks noGrp="1"/>
          </p:cNvSpPr>
          <p:nvPr>
            <p:ph type="sldNum" sz="quarter" idx="12"/>
          </p:nvPr>
        </p:nvSpPr>
        <p:spPr/>
        <p:txBody>
          <a:bodyPr/>
          <a:lstStyle/>
          <a:p>
            <a:fld id="{49AEFC51-4A73-4E5D-BF07-4235BAD9A7B9}" type="slidenum">
              <a:rPr lang="fr-FR" smtClean="0"/>
              <a:pPr/>
              <a:t>6</a:t>
            </a:fld>
            <a:endParaRPr lang="fr-FR" dirty="0"/>
          </a:p>
        </p:txBody>
      </p:sp>
    </p:spTree>
    <p:extLst>
      <p:ext uri="{BB962C8B-B14F-4D97-AF65-F5344CB8AC3E}">
        <p14:creationId xmlns:p14="http://schemas.microsoft.com/office/powerpoint/2010/main" val="2039393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E026-814F-C8A9-6271-A95818333AA0}"/>
              </a:ext>
            </a:extLst>
          </p:cNvPr>
          <p:cNvSpPr>
            <a:spLocks noGrp="1"/>
          </p:cNvSpPr>
          <p:nvPr>
            <p:ph type="title"/>
          </p:nvPr>
        </p:nvSpPr>
        <p:spPr/>
        <p:txBody>
          <a:bodyPr/>
          <a:lstStyle/>
          <a:p>
            <a:r>
              <a:rPr lang="fr-FR" dirty="0"/>
              <a:t>Attention d’éviter d’ajouter un espace par erreur</a:t>
            </a:r>
          </a:p>
        </p:txBody>
      </p:sp>
      <p:sp>
        <p:nvSpPr>
          <p:cNvPr id="3" name="Content Placeholder 2">
            <a:extLst>
              <a:ext uri="{FF2B5EF4-FFF2-40B4-BE49-F238E27FC236}">
                <a16:creationId xmlns:a16="http://schemas.microsoft.com/office/drawing/2014/main" id="{A87CEF51-1611-27D1-CE94-A10B23086891}"/>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307BAE9A-85ED-69CF-D804-395F0F0CD726}"/>
              </a:ext>
            </a:extLst>
          </p:cNvPr>
          <p:cNvPicPr>
            <a:picLocks noChangeAspect="1"/>
          </p:cNvPicPr>
          <p:nvPr/>
        </p:nvPicPr>
        <p:blipFill>
          <a:blip r:embed="rId3"/>
          <a:stretch>
            <a:fillRect/>
          </a:stretch>
        </p:blipFill>
        <p:spPr>
          <a:xfrm>
            <a:off x="0" y="914400"/>
            <a:ext cx="12192000" cy="5695277"/>
          </a:xfrm>
          <a:prstGeom prst="rect">
            <a:avLst/>
          </a:prstGeom>
        </p:spPr>
      </p:pic>
      <p:sp>
        <p:nvSpPr>
          <p:cNvPr id="4" name="Slide Number Placeholder 3">
            <a:extLst>
              <a:ext uri="{FF2B5EF4-FFF2-40B4-BE49-F238E27FC236}">
                <a16:creationId xmlns:a16="http://schemas.microsoft.com/office/drawing/2014/main" id="{25B14738-D309-A781-6536-B15907FFFBFA}"/>
              </a:ext>
            </a:extLst>
          </p:cNvPr>
          <p:cNvSpPr>
            <a:spLocks noGrp="1"/>
          </p:cNvSpPr>
          <p:nvPr>
            <p:ph type="sldNum" sz="quarter" idx="12"/>
          </p:nvPr>
        </p:nvSpPr>
        <p:spPr/>
        <p:txBody>
          <a:bodyPr/>
          <a:lstStyle/>
          <a:p>
            <a:fld id="{49AEFC51-4A73-4E5D-BF07-4235BAD9A7B9}" type="slidenum">
              <a:rPr lang="fr-FR" smtClean="0"/>
              <a:pPr/>
              <a:t>60</a:t>
            </a:fld>
            <a:endParaRPr lang="fr-FR" dirty="0"/>
          </a:p>
        </p:txBody>
      </p:sp>
    </p:spTree>
    <p:extLst>
      <p:ext uri="{BB962C8B-B14F-4D97-AF65-F5344CB8AC3E}">
        <p14:creationId xmlns:p14="http://schemas.microsoft.com/office/powerpoint/2010/main" val="3241286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14738-D309-A781-6536-B15907FFFBFA}"/>
              </a:ext>
            </a:extLst>
          </p:cNvPr>
          <p:cNvSpPr>
            <a:spLocks noGrp="1"/>
          </p:cNvSpPr>
          <p:nvPr>
            <p:ph type="sldNum" sz="quarter" idx="12"/>
          </p:nvPr>
        </p:nvSpPr>
        <p:spPr/>
        <p:txBody>
          <a:bodyPr/>
          <a:lstStyle/>
          <a:p>
            <a:fld id="{49AEFC51-4A73-4E5D-BF07-4235BAD9A7B9}" type="slidenum">
              <a:rPr lang="fr-FR" smtClean="0"/>
              <a:pPr/>
              <a:t>61</a:t>
            </a:fld>
            <a:endParaRPr lang="fr-FR" dirty="0"/>
          </a:p>
        </p:txBody>
      </p:sp>
      <p:pic>
        <p:nvPicPr>
          <p:cNvPr id="7" name="Picture 6">
            <a:extLst>
              <a:ext uri="{FF2B5EF4-FFF2-40B4-BE49-F238E27FC236}">
                <a16:creationId xmlns:a16="http://schemas.microsoft.com/office/drawing/2014/main" id="{9F5D4C67-7911-ED81-9B2D-A52CF0FCACEE}"/>
              </a:ext>
            </a:extLst>
          </p:cNvPr>
          <p:cNvPicPr>
            <a:picLocks noChangeAspect="1"/>
          </p:cNvPicPr>
          <p:nvPr/>
        </p:nvPicPr>
        <p:blipFill>
          <a:blip r:embed="rId3"/>
          <a:stretch>
            <a:fillRect/>
          </a:stretch>
        </p:blipFill>
        <p:spPr>
          <a:xfrm>
            <a:off x="875296" y="0"/>
            <a:ext cx="10441407" cy="6858000"/>
          </a:xfrm>
          <a:prstGeom prst="rect">
            <a:avLst/>
          </a:prstGeom>
        </p:spPr>
      </p:pic>
    </p:spTree>
    <p:extLst>
      <p:ext uri="{BB962C8B-B14F-4D97-AF65-F5344CB8AC3E}">
        <p14:creationId xmlns:p14="http://schemas.microsoft.com/office/powerpoint/2010/main" val="1946595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BD0B4-FCAD-0646-D450-405274598FF4}"/>
              </a:ext>
            </a:extLst>
          </p:cNvPr>
          <p:cNvSpPr>
            <a:spLocks noGrp="1"/>
          </p:cNvSpPr>
          <p:nvPr>
            <p:ph type="ctrTitle"/>
          </p:nvPr>
        </p:nvSpPr>
        <p:spPr>
          <a:xfrm>
            <a:off x="912896" y="1737577"/>
            <a:ext cx="10366208" cy="2479675"/>
          </a:xfrm>
        </p:spPr>
        <p:txBody>
          <a:bodyPr/>
          <a:lstStyle/>
          <a:p>
            <a:pPr marL="0" indent="0"/>
            <a:r>
              <a:rPr lang="fr-FR" sz="6000" dirty="0">
                <a:solidFill>
                  <a:srgbClr val="FF0000"/>
                </a:solidFill>
              </a:rPr>
              <a:t>10) </a:t>
            </a:r>
            <a:r>
              <a:rPr lang="fr-FR" sz="6000" dirty="0"/>
              <a:t>Transmission des données d’utilisation via la démarche</a:t>
            </a:r>
            <a:endParaRPr lang="fr-FR" dirty="0"/>
          </a:p>
        </p:txBody>
      </p:sp>
      <p:sp>
        <p:nvSpPr>
          <p:cNvPr id="5" name="Slide Number Placeholder 4">
            <a:extLst>
              <a:ext uri="{FF2B5EF4-FFF2-40B4-BE49-F238E27FC236}">
                <a16:creationId xmlns:a16="http://schemas.microsoft.com/office/drawing/2014/main" id="{7F3830B1-5542-853D-AA0A-359F3D972C7F}"/>
              </a:ext>
            </a:extLst>
          </p:cNvPr>
          <p:cNvSpPr>
            <a:spLocks noGrp="1"/>
          </p:cNvSpPr>
          <p:nvPr>
            <p:ph type="sldNum" sz="quarter" idx="12"/>
          </p:nvPr>
        </p:nvSpPr>
        <p:spPr/>
        <p:txBody>
          <a:bodyPr/>
          <a:lstStyle/>
          <a:p>
            <a:fld id="{49AEFC51-4A73-4E5D-BF07-4235BAD9A7B9}" type="slidenum">
              <a:rPr lang="fr-FR" smtClean="0"/>
              <a:pPr/>
              <a:t>62</a:t>
            </a:fld>
            <a:endParaRPr lang="fr-FR" dirty="0"/>
          </a:p>
        </p:txBody>
      </p:sp>
    </p:spTree>
    <p:extLst>
      <p:ext uri="{BB962C8B-B14F-4D97-AF65-F5344CB8AC3E}">
        <p14:creationId xmlns:p14="http://schemas.microsoft.com/office/powerpoint/2010/main" val="585543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78A7-FB99-FFBE-56B8-FBB0092B75D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328EDA84-6F39-D5CB-90F2-737ACF534383}"/>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AF353EB5-655A-A5B6-C61D-E6DAA148EFF7}"/>
              </a:ext>
            </a:extLst>
          </p:cNvPr>
          <p:cNvPicPr>
            <a:picLocks noChangeAspect="1"/>
          </p:cNvPicPr>
          <p:nvPr/>
        </p:nvPicPr>
        <p:blipFill>
          <a:blip r:embed="rId2"/>
          <a:stretch>
            <a:fillRect/>
          </a:stretch>
        </p:blipFill>
        <p:spPr>
          <a:xfrm>
            <a:off x="361475" y="0"/>
            <a:ext cx="11647645" cy="6816749"/>
          </a:xfrm>
          <a:prstGeom prst="rect">
            <a:avLst/>
          </a:prstGeom>
        </p:spPr>
      </p:pic>
      <p:sp>
        <p:nvSpPr>
          <p:cNvPr id="4" name="Slide Number Placeholder 3">
            <a:extLst>
              <a:ext uri="{FF2B5EF4-FFF2-40B4-BE49-F238E27FC236}">
                <a16:creationId xmlns:a16="http://schemas.microsoft.com/office/drawing/2014/main" id="{BF667523-D3F3-7520-A4D0-8167D3AF20F6}"/>
              </a:ext>
            </a:extLst>
          </p:cNvPr>
          <p:cNvSpPr>
            <a:spLocks noGrp="1"/>
          </p:cNvSpPr>
          <p:nvPr>
            <p:ph type="sldNum" sz="quarter" idx="12"/>
          </p:nvPr>
        </p:nvSpPr>
        <p:spPr/>
        <p:txBody>
          <a:bodyPr/>
          <a:lstStyle/>
          <a:p>
            <a:fld id="{49AEFC51-4A73-4E5D-BF07-4235BAD9A7B9}" type="slidenum">
              <a:rPr lang="fr-FR" smtClean="0"/>
              <a:pPr/>
              <a:t>63</a:t>
            </a:fld>
            <a:endParaRPr lang="fr-FR" dirty="0"/>
          </a:p>
        </p:txBody>
      </p:sp>
    </p:spTree>
    <p:extLst>
      <p:ext uri="{BB962C8B-B14F-4D97-AF65-F5344CB8AC3E}">
        <p14:creationId xmlns:p14="http://schemas.microsoft.com/office/powerpoint/2010/main" val="195797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2F9B-85A0-5A4E-5BFD-23F2C64E7225}"/>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1E8552F9-014B-8F66-F1F5-D28187ADD35B}"/>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0A2BD9CA-BDD0-6213-4589-D2A2104F674C}"/>
              </a:ext>
            </a:extLst>
          </p:cNvPr>
          <p:cNvPicPr>
            <a:picLocks noChangeAspect="1"/>
          </p:cNvPicPr>
          <p:nvPr/>
        </p:nvPicPr>
        <p:blipFill>
          <a:blip r:embed="rId2"/>
          <a:stretch>
            <a:fillRect/>
          </a:stretch>
        </p:blipFill>
        <p:spPr>
          <a:xfrm>
            <a:off x="0" y="143655"/>
            <a:ext cx="12192000" cy="6570689"/>
          </a:xfrm>
          <a:prstGeom prst="rect">
            <a:avLst/>
          </a:prstGeom>
        </p:spPr>
      </p:pic>
      <p:sp>
        <p:nvSpPr>
          <p:cNvPr id="4" name="Slide Number Placeholder 3">
            <a:extLst>
              <a:ext uri="{FF2B5EF4-FFF2-40B4-BE49-F238E27FC236}">
                <a16:creationId xmlns:a16="http://schemas.microsoft.com/office/drawing/2014/main" id="{7739E6C8-9AB2-CC3B-0F28-C7579C88EBE2}"/>
              </a:ext>
            </a:extLst>
          </p:cNvPr>
          <p:cNvSpPr>
            <a:spLocks noGrp="1"/>
          </p:cNvSpPr>
          <p:nvPr>
            <p:ph type="sldNum" sz="quarter" idx="12"/>
          </p:nvPr>
        </p:nvSpPr>
        <p:spPr/>
        <p:txBody>
          <a:bodyPr/>
          <a:lstStyle/>
          <a:p>
            <a:fld id="{49AEFC51-4A73-4E5D-BF07-4235BAD9A7B9}" type="slidenum">
              <a:rPr lang="fr-FR" smtClean="0"/>
              <a:pPr/>
              <a:t>64</a:t>
            </a:fld>
            <a:endParaRPr lang="fr-FR" dirty="0"/>
          </a:p>
        </p:txBody>
      </p:sp>
    </p:spTree>
    <p:extLst>
      <p:ext uri="{BB962C8B-B14F-4D97-AF65-F5344CB8AC3E}">
        <p14:creationId xmlns:p14="http://schemas.microsoft.com/office/powerpoint/2010/main" val="848287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03B7D9-35EC-3648-F17F-F1F38CF9C564}"/>
              </a:ext>
            </a:extLst>
          </p:cNvPr>
          <p:cNvPicPr>
            <a:picLocks noGrp="1" noChangeAspect="1"/>
          </p:cNvPicPr>
          <p:nvPr>
            <p:ph idx="4294967295"/>
          </p:nvPr>
        </p:nvPicPr>
        <p:blipFill>
          <a:blip r:embed="rId2"/>
          <a:stretch>
            <a:fillRect/>
          </a:stretch>
        </p:blipFill>
        <p:spPr>
          <a:xfrm>
            <a:off x="123825" y="328613"/>
            <a:ext cx="12068175" cy="5973762"/>
          </a:xfrm>
        </p:spPr>
      </p:pic>
      <p:sp>
        <p:nvSpPr>
          <p:cNvPr id="2" name="Slide Number Placeholder 1">
            <a:extLst>
              <a:ext uri="{FF2B5EF4-FFF2-40B4-BE49-F238E27FC236}">
                <a16:creationId xmlns:a16="http://schemas.microsoft.com/office/drawing/2014/main" id="{4E34EF31-B3B4-C3A5-AA8E-EE5E392A3251}"/>
              </a:ext>
            </a:extLst>
          </p:cNvPr>
          <p:cNvSpPr>
            <a:spLocks noGrp="1"/>
          </p:cNvSpPr>
          <p:nvPr>
            <p:ph type="sldNum" sz="quarter" idx="12"/>
          </p:nvPr>
        </p:nvSpPr>
        <p:spPr/>
        <p:txBody>
          <a:bodyPr/>
          <a:lstStyle/>
          <a:p>
            <a:fld id="{49AEFC51-4A73-4E5D-BF07-4235BAD9A7B9}" type="slidenum">
              <a:rPr lang="fr-FR" smtClean="0"/>
              <a:pPr/>
              <a:t>65</a:t>
            </a:fld>
            <a:endParaRPr lang="fr-FR" dirty="0"/>
          </a:p>
        </p:txBody>
      </p:sp>
    </p:spTree>
    <p:extLst>
      <p:ext uri="{BB962C8B-B14F-4D97-AF65-F5344CB8AC3E}">
        <p14:creationId xmlns:p14="http://schemas.microsoft.com/office/powerpoint/2010/main" val="340833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F74961-690E-07C3-5DE8-C64664742704}"/>
              </a:ext>
            </a:extLst>
          </p:cNvPr>
          <p:cNvPicPr>
            <a:picLocks noChangeAspect="1"/>
          </p:cNvPicPr>
          <p:nvPr/>
        </p:nvPicPr>
        <p:blipFill>
          <a:blip r:embed="rId3"/>
          <a:stretch>
            <a:fillRect/>
          </a:stretch>
        </p:blipFill>
        <p:spPr>
          <a:xfrm>
            <a:off x="586317" y="0"/>
            <a:ext cx="11192698" cy="6858000"/>
          </a:xfrm>
          <a:prstGeom prst="rect">
            <a:avLst/>
          </a:prstGeom>
        </p:spPr>
      </p:pic>
      <p:sp>
        <p:nvSpPr>
          <p:cNvPr id="2" name="Slide Number Placeholder 1">
            <a:extLst>
              <a:ext uri="{FF2B5EF4-FFF2-40B4-BE49-F238E27FC236}">
                <a16:creationId xmlns:a16="http://schemas.microsoft.com/office/drawing/2014/main" id="{C815BE22-3CC4-B0A6-D0C0-E54498103E46}"/>
              </a:ext>
            </a:extLst>
          </p:cNvPr>
          <p:cNvSpPr>
            <a:spLocks noGrp="1"/>
          </p:cNvSpPr>
          <p:nvPr>
            <p:ph type="sldNum" sz="quarter" idx="12"/>
          </p:nvPr>
        </p:nvSpPr>
        <p:spPr/>
        <p:txBody>
          <a:bodyPr/>
          <a:lstStyle/>
          <a:p>
            <a:fld id="{49AEFC51-4A73-4E5D-BF07-4235BAD9A7B9}" type="slidenum">
              <a:rPr lang="fr-FR" smtClean="0"/>
              <a:pPr/>
              <a:t>66</a:t>
            </a:fld>
            <a:endParaRPr lang="fr-FR" dirty="0"/>
          </a:p>
        </p:txBody>
      </p:sp>
    </p:spTree>
    <p:extLst>
      <p:ext uri="{BB962C8B-B14F-4D97-AF65-F5344CB8AC3E}">
        <p14:creationId xmlns:p14="http://schemas.microsoft.com/office/powerpoint/2010/main" val="755422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B449B7-F04F-13FC-D98A-83B411793F4E}"/>
              </a:ext>
            </a:extLst>
          </p:cNvPr>
          <p:cNvSpPr>
            <a:spLocks noGrp="1"/>
          </p:cNvSpPr>
          <p:nvPr>
            <p:ph type="sldNum" sz="quarter" idx="12"/>
          </p:nvPr>
        </p:nvSpPr>
        <p:spPr/>
        <p:txBody>
          <a:bodyPr/>
          <a:lstStyle/>
          <a:p>
            <a:fld id="{49AEFC51-4A73-4E5D-BF07-4235BAD9A7B9}" type="slidenum">
              <a:rPr lang="fr-FR" smtClean="0"/>
              <a:pPr/>
              <a:t>67</a:t>
            </a:fld>
            <a:endParaRPr lang="fr-FR" dirty="0"/>
          </a:p>
        </p:txBody>
      </p:sp>
      <p:pic>
        <p:nvPicPr>
          <p:cNvPr id="5" name="Picture 4">
            <a:extLst>
              <a:ext uri="{FF2B5EF4-FFF2-40B4-BE49-F238E27FC236}">
                <a16:creationId xmlns:a16="http://schemas.microsoft.com/office/drawing/2014/main" id="{CCE02CD6-4247-F129-BC43-CB30D0B3DB70}"/>
              </a:ext>
            </a:extLst>
          </p:cNvPr>
          <p:cNvPicPr>
            <a:picLocks noChangeAspect="1"/>
          </p:cNvPicPr>
          <p:nvPr/>
        </p:nvPicPr>
        <p:blipFill>
          <a:blip r:embed="rId3"/>
          <a:stretch>
            <a:fillRect/>
          </a:stretch>
        </p:blipFill>
        <p:spPr>
          <a:xfrm>
            <a:off x="380119" y="51224"/>
            <a:ext cx="11431761" cy="6755552"/>
          </a:xfrm>
          <a:prstGeom prst="rect">
            <a:avLst/>
          </a:prstGeom>
        </p:spPr>
      </p:pic>
    </p:spTree>
    <p:extLst>
      <p:ext uri="{BB962C8B-B14F-4D97-AF65-F5344CB8AC3E}">
        <p14:creationId xmlns:p14="http://schemas.microsoft.com/office/powerpoint/2010/main" val="1881741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DEF0B8-8995-D2BC-42E4-4F41D1A24F47}"/>
              </a:ext>
            </a:extLst>
          </p:cNvPr>
          <p:cNvPicPr>
            <a:picLocks noChangeAspect="1"/>
          </p:cNvPicPr>
          <p:nvPr/>
        </p:nvPicPr>
        <p:blipFill>
          <a:blip r:embed="rId2"/>
          <a:stretch>
            <a:fillRect/>
          </a:stretch>
        </p:blipFill>
        <p:spPr>
          <a:xfrm>
            <a:off x="220566" y="152189"/>
            <a:ext cx="11918238" cy="6073351"/>
          </a:xfrm>
          <a:prstGeom prst="rect">
            <a:avLst/>
          </a:prstGeom>
        </p:spPr>
      </p:pic>
      <p:sp>
        <p:nvSpPr>
          <p:cNvPr id="2" name="Slide Number Placeholder 1">
            <a:extLst>
              <a:ext uri="{FF2B5EF4-FFF2-40B4-BE49-F238E27FC236}">
                <a16:creationId xmlns:a16="http://schemas.microsoft.com/office/drawing/2014/main" id="{B4ADAA12-450E-A333-182F-FF6E77464649}"/>
              </a:ext>
            </a:extLst>
          </p:cNvPr>
          <p:cNvSpPr>
            <a:spLocks noGrp="1"/>
          </p:cNvSpPr>
          <p:nvPr>
            <p:ph type="sldNum" sz="quarter" idx="12"/>
          </p:nvPr>
        </p:nvSpPr>
        <p:spPr/>
        <p:txBody>
          <a:bodyPr/>
          <a:lstStyle/>
          <a:p>
            <a:fld id="{49AEFC51-4A73-4E5D-BF07-4235BAD9A7B9}" type="slidenum">
              <a:rPr lang="fr-FR" smtClean="0"/>
              <a:pPr/>
              <a:t>68</a:t>
            </a:fld>
            <a:endParaRPr lang="fr-FR" dirty="0"/>
          </a:p>
        </p:txBody>
      </p:sp>
    </p:spTree>
    <p:extLst>
      <p:ext uri="{BB962C8B-B14F-4D97-AF65-F5344CB8AC3E}">
        <p14:creationId xmlns:p14="http://schemas.microsoft.com/office/powerpoint/2010/main" val="436370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2E82AA-B4E1-5469-0E9D-8343C1A9D00D}"/>
              </a:ext>
            </a:extLst>
          </p:cNvPr>
          <p:cNvPicPr>
            <a:picLocks noChangeAspect="1"/>
          </p:cNvPicPr>
          <p:nvPr/>
        </p:nvPicPr>
        <p:blipFill>
          <a:blip r:embed="rId3"/>
          <a:stretch>
            <a:fillRect/>
          </a:stretch>
        </p:blipFill>
        <p:spPr>
          <a:xfrm>
            <a:off x="416005" y="0"/>
            <a:ext cx="11359990" cy="6858000"/>
          </a:xfrm>
          <a:prstGeom prst="rect">
            <a:avLst/>
          </a:prstGeom>
        </p:spPr>
      </p:pic>
      <p:sp>
        <p:nvSpPr>
          <p:cNvPr id="2" name="Slide Number Placeholder 1">
            <a:extLst>
              <a:ext uri="{FF2B5EF4-FFF2-40B4-BE49-F238E27FC236}">
                <a16:creationId xmlns:a16="http://schemas.microsoft.com/office/drawing/2014/main" id="{98C86B63-6C32-B90E-D77F-EB7437E43425}"/>
              </a:ext>
            </a:extLst>
          </p:cNvPr>
          <p:cNvSpPr>
            <a:spLocks noGrp="1"/>
          </p:cNvSpPr>
          <p:nvPr>
            <p:ph type="sldNum" sz="quarter" idx="12"/>
          </p:nvPr>
        </p:nvSpPr>
        <p:spPr/>
        <p:txBody>
          <a:bodyPr/>
          <a:lstStyle/>
          <a:p>
            <a:fld id="{49AEFC51-4A73-4E5D-BF07-4235BAD9A7B9}" type="slidenum">
              <a:rPr lang="fr-FR" smtClean="0"/>
              <a:pPr/>
              <a:t>69</a:t>
            </a:fld>
            <a:endParaRPr lang="fr-FR" dirty="0"/>
          </a:p>
        </p:txBody>
      </p:sp>
    </p:spTree>
    <p:extLst>
      <p:ext uri="{BB962C8B-B14F-4D97-AF65-F5344CB8AC3E}">
        <p14:creationId xmlns:p14="http://schemas.microsoft.com/office/powerpoint/2010/main" val="245396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4DE7A4-DE9F-420F-31D5-C3779CFB3334}"/>
              </a:ext>
            </a:extLst>
          </p:cNvPr>
          <p:cNvSpPr>
            <a:spLocks noGrp="1"/>
          </p:cNvSpPr>
          <p:nvPr>
            <p:ph type="title"/>
          </p:nvPr>
        </p:nvSpPr>
        <p:spPr/>
        <p:txBody>
          <a:bodyPr/>
          <a:lstStyle/>
          <a:p>
            <a:r>
              <a:rPr lang="fr-FR" dirty="0"/>
              <a:t>Cadre légal</a:t>
            </a:r>
          </a:p>
        </p:txBody>
      </p:sp>
      <p:sp>
        <p:nvSpPr>
          <p:cNvPr id="6" name="Content Placeholder 5">
            <a:extLst>
              <a:ext uri="{FF2B5EF4-FFF2-40B4-BE49-F238E27FC236}">
                <a16:creationId xmlns:a16="http://schemas.microsoft.com/office/drawing/2014/main" id="{1FBE9710-5290-2B1C-C69A-22139BF90582}"/>
              </a:ext>
            </a:extLst>
          </p:cNvPr>
          <p:cNvSpPr>
            <a:spLocks noGrp="1"/>
          </p:cNvSpPr>
          <p:nvPr>
            <p:ph idx="1"/>
          </p:nvPr>
        </p:nvSpPr>
        <p:spPr/>
        <p:txBody>
          <a:bodyPr/>
          <a:lstStyle/>
          <a:p>
            <a:r>
              <a:rPr lang="fr-LU" sz="2800" dirty="0">
                <a:hlinkClick r:id="rId3"/>
              </a:rPr>
              <a:t>Règlement (UE) 2019/6 du parlement européen et du conseil du 11 décembre 2018 relatif aux médicaments vétérinaires et abrogeant la directive 2001/82/CE</a:t>
            </a:r>
            <a:endParaRPr lang="fr-LU" sz="2800" dirty="0"/>
          </a:p>
          <a:p>
            <a:pPr lvl="1"/>
            <a:r>
              <a:rPr lang="fr-LU" sz="2400" dirty="0"/>
              <a:t>règles applicables à la mise sur le marché, à la fabrication, au contrôle, à la prescription et à l’utilisation des médicaments vétérinaires dans l’UE </a:t>
            </a:r>
            <a:r>
              <a:rPr lang="fr-LU" sz="2400" dirty="0">
                <a:sym typeface="Wingdings" panose="05000000000000000000" pitchFamily="2" charset="2"/>
              </a:rPr>
              <a:t> </a:t>
            </a:r>
            <a:r>
              <a:rPr lang="fr-LU" sz="2400" dirty="0"/>
              <a:t>protéger la santé animale et publique, harmoniser le marché intérieur et lutte contre l’antibiorésistance.</a:t>
            </a:r>
          </a:p>
          <a:p>
            <a:r>
              <a:rPr lang="fr-LU" sz="2800" dirty="0">
                <a:hlinkClick r:id="rId4"/>
              </a:rPr>
              <a:t>Règlement grand-ducal du 23 décembre 2022 modifiant le règlement grand-ducal modifié du 15 janvier 1993 relatif à la mise sur le marché des médicaments vétérinaires</a:t>
            </a:r>
            <a:endParaRPr lang="fr-LU" sz="2800" dirty="0"/>
          </a:p>
          <a:p>
            <a:pPr lvl="1"/>
            <a:r>
              <a:rPr lang="fr-LU" sz="2400" dirty="0"/>
              <a:t>met à jour le cadre LU de la mise sur le marché des médicaments vétérinaires afin de l’aligner sur le règlement (UE) 2019/6</a:t>
            </a:r>
            <a:endParaRPr lang="fr-FR" sz="2400" dirty="0"/>
          </a:p>
        </p:txBody>
      </p:sp>
      <p:sp>
        <p:nvSpPr>
          <p:cNvPr id="4" name="Slide Number Placeholder 3">
            <a:extLst>
              <a:ext uri="{FF2B5EF4-FFF2-40B4-BE49-F238E27FC236}">
                <a16:creationId xmlns:a16="http://schemas.microsoft.com/office/drawing/2014/main" id="{007DE975-5FAC-7F2F-44FA-04CF7279C6D5}"/>
              </a:ext>
            </a:extLst>
          </p:cNvPr>
          <p:cNvSpPr>
            <a:spLocks noGrp="1"/>
          </p:cNvSpPr>
          <p:nvPr>
            <p:ph type="sldNum" sz="quarter" idx="12"/>
          </p:nvPr>
        </p:nvSpPr>
        <p:spPr/>
        <p:txBody>
          <a:bodyPr/>
          <a:lstStyle/>
          <a:p>
            <a:fld id="{49AEFC51-4A73-4E5D-BF07-4235BAD9A7B9}" type="slidenum">
              <a:rPr lang="fr-FR" smtClean="0"/>
              <a:pPr/>
              <a:t>7</a:t>
            </a:fld>
            <a:endParaRPr lang="fr-FR" dirty="0"/>
          </a:p>
        </p:txBody>
      </p:sp>
    </p:spTree>
    <p:extLst>
      <p:ext uri="{BB962C8B-B14F-4D97-AF65-F5344CB8AC3E}">
        <p14:creationId xmlns:p14="http://schemas.microsoft.com/office/powerpoint/2010/main" val="3438455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39F9C-567A-0B92-F548-9D3B431C26A5}"/>
              </a:ext>
            </a:extLst>
          </p:cNvPr>
          <p:cNvPicPr>
            <a:picLocks noChangeAspect="1"/>
          </p:cNvPicPr>
          <p:nvPr/>
        </p:nvPicPr>
        <p:blipFill>
          <a:blip r:embed="rId2"/>
          <a:stretch>
            <a:fillRect/>
          </a:stretch>
        </p:blipFill>
        <p:spPr>
          <a:xfrm>
            <a:off x="372967" y="213152"/>
            <a:ext cx="11810908" cy="5952698"/>
          </a:xfrm>
          <a:prstGeom prst="rect">
            <a:avLst/>
          </a:prstGeom>
        </p:spPr>
      </p:pic>
      <p:sp>
        <p:nvSpPr>
          <p:cNvPr id="2" name="Slide Number Placeholder 1">
            <a:extLst>
              <a:ext uri="{FF2B5EF4-FFF2-40B4-BE49-F238E27FC236}">
                <a16:creationId xmlns:a16="http://schemas.microsoft.com/office/drawing/2014/main" id="{FAB162E9-BC89-AD22-FF54-C032AB9111EE}"/>
              </a:ext>
            </a:extLst>
          </p:cNvPr>
          <p:cNvSpPr>
            <a:spLocks noGrp="1"/>
          </p:cNvSpPr>
          <p:nvPr>
            <p:ph type="sldNum" sz="quarter" idx="12"/>
          </p:nvPr>
        </p:nvSpPr>
        <p:spPr/>
        <p:txBody>
          <a:bodyPr/>
          <a:lstStyle/>
          <a:p>
            <a:fld id="{49AEFC51-4A73-4E5D-BF07-4235BAD9A7B9}" type="slidenum">
              <a:rPr lang="fr-FR" smtClean="0"/>
              <a:pPr/>
              <a:t>70</a:t>
            </a:fld>
            <a:endParaRPr lang="fr-FR" dirty="0"/>
          </a:p>
        </p:txBody>
      </p:sp>
    </p:spTree>
    <p:extLst>
      <p:ext uri="{BB962C8B-B14F-4D97-AF65-F5344CB8AC3E}">
        <p14:creationId xmlns:p14="http://schemas.microsoft.com/office/powerpoint/2010/main" val="4088970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B1C70-8FAF-0244-036C-7B05E8EB3A76}"/>
              </a:ext>
            </a:extLst>
          </p:cNvPr>
          <p:cNvPicPr>
            <a:picLocks noChangeAspect="1"/>
          </p:cNvPicPr>
          <p:nvPr/>
        </p:nvPicPr>
        <p:blipFill>
          <a:blip r:embed="rId3"/>
          <a:stretch>
            <a:fillRect/>
          </a:stretch>
        </p:blipFill>
        <p:spPr>
          <a:xfrm>
            <a:off x="769047" y="0"/>
            <a:ext cx="8840346" cy="6858000"/>
          </a:xfrm>
          <a:prstGeom prst="rect">
            <a:avLst/>
          </a:prstGeom>
        </p:spPr>
      </p:pic>
      <p:sp>
        <p:nvSpPr>
          <p:cNvPr id="2" name="Slide Number Placeholder 1">
            <a:extLst>
              <a:ext uri="{FF2B5EF4-FFF2-40B4-BE49-F238E27FC236}">
                <a16:creationId xmlns:a16="http://schemas.microsoft.com/office/drawing/2014/main" id="{D3F63EC1-6575-79D6-5572-6FDBF11D8F90}"/>
              </a:ext>
            </a:extLst>
          </p:cNvPr>
          <p:cNvSpPr>
            <a:spLocks noGrp="1"/>
          </p:cNvSpPr>
          <p:nvPr>
            <p:ph type="sldNum" sz="quarter" idx="12"/>
          </p:nvPr>
        </p:nvSpPr>
        <p:spPr/>
        <p:txBody>
          <a:bodyPr/>
          <a:lstStyle/>
          <a:p>
            <a:fld id="{49AEFC51-4A73-4E5D-BF07-4235BAD9A7B9}" type="slidenum">
              <a:rPr lang="fr-FR" smtClean="0"/>
              <a:pPr/>
              <a:t>71</a:t>
            </a:fld>
            <a:endParaRPr lang="fr-FR" dirty="0"/>
          </a:p>
        </p:txBody>
      </p:sp>
    </p:spTree>
    <p:extLst>
      <p:ext uri="{BB962C8B-B14F-4D97-AF65-F5344CB8AC3E}">
        <p14:creationId xmlns:p14="http://schemas.microsoft.com/office/powerpoint/2010/main" val="1776404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669D43-F02F-CDA7-B023-428D29836EEE}"/>
              </a:ext>
            </a:extLst>
          </p:cNvPr>
          <p:cNvSpPr>
            <a:spLocks noGrp="1"/>
          </p:cNvSpPr>
          <p:nvPr>
            <p:ph type="sldNum" sz="quarter" idx="12"/>
          </p:nvPr>
        </p:nvSpPr>
        <p:spPr/>
        <p:txBody>
          <a:bodyPr/>
          <a:lstStyle/>
          <a:p>
            <a:fld id="{49AEFC51-4A73-4E5D-BF07-4235BAD9A7B9}" type="slidenum">
              <a:rPr lang="fr-FR" smtClean="0"/>
              <a:pPr/>
              <a:t>72</a:t>
            </a:fld>
            <a:endParaRPr lang="fr-FR" dirty="0"/>
          </a:p>
        </p:txBody>
      </p:sp>
      <p:grpSp>
        <p:nvGrpSpPr>
          <p:cNvPr id="10" name="Group 9">
            <a:extLst>
              <a:ext uri="{FF2B5EF4-FFF2-40B4-BE49-F238E27FC236}">
                <a16:creationId xmlns:a16="http://schemas.microsoft.com/office/drawing/2014/main" id="{248FDC7C-48BE-8D30-EC13-A402A6AC8913}"/>
              </a:ext>
            </a:extLst>
          </p:cNvPr>
          <p:cNvGrpSpPr/>
          <p:nvPr/>
        </p:nvGrpSpPr>
        <p:grpSpPr>
          <a:xfrm>
            <a:off x="75678" y="338822"/>
            <a:ext cx="12040643" cy="6180356"/>
            <a:chOff x="75678" y="338822"/>
            <a:chExt cx="12040643" cy="6180356"/>
          </a:xfrm>
        </p:grpSpPr>
        <p:grpSp>
          <p:nvGrpSpPr>
            <p:cNvPr id="9" name="Group 8">
              <a:extLst>
                <a:ext uri="{FF2B5EF4-FFF2-40B4-BE49-F238E27FC236}">
                  <a16:creationId xmlns:a16="http://schemas.microsoft.com/office/drawing/2014/main" id="{5B9033A0-C682-C442-E0D0-0044F6A059FA}"/>
                </a:ext>
              </a:extLst>
            </p:cNvPr>
            <p:cNvGrpSpPr/>
            <p:nvPr/>
          </p:nvGrpSpPr>
          <p:grpSpPr>
            <a:xfrm>
              <a:off x="75678" y="338822"/>
              <a:ext cx="12040643" cy="6180356"/>
              <a:chOff x="75678" y="338822"/>
              <a:chExt cx="12040643" cy="6180356"/>
            </a:xfrm>
          </p:grpSpPr>
          <p:grpSp>
            <p:nvGrpSpPr>
              <p:cNvPr id="8" name="Group 7">
                <a:extLst>
                  <a:ext uri="{FF2B5EF4-FFF2-40B4-BE49-F238E27FC236}">
                    <a16:creationId xmlns:a16="http://schemas.microsoft.com/office/drawing/2014/main" id="{38B8B1A8-18DF-07EB-1746-170158D3A7D5}"/>
                  </a:ext>
                </a:extLst>
              </p:cNvPr>
              <p:cNvGrpSpPr/>
              <p:nvPr/>
            </p:nvGrpSpPr>
            <p:grpSpPr>
              <a:xfrm>
                <a:off x="75678" y="338822"/>
                <a:ext cx="12040643" cy="6180356"/>
                <a:chOff x="75678" y="338822"/>
                <a:chExt cx="12040643" cy="6180356"/>
              </a:xfrm>
            </p:grpSpPr>
            <p:pic>
              <p:nvPicPr>
                <p:cNvPr id="3" name="Picture 2">
                  <a:extLst>
                    <a:ext uri="{FF2B5EF4-FFF2-40B4-BE49-F238E27FC236}">
                      <a16:creationId xmlns:a16="http://schemas.microsoft.com/office/drawing/2014/main" id="{A6F699C7-7BDE-5335-2002-9ECC82CCB532}"/>
                    </a:ext>
                  </a:extLst>
                </p:cNvPr>
                <p:cNvPicPr>
                  <a:picLocks noChangeAspect="1"/>
                </p:cNvPicPr>
                <p:nvPr/>
              </p:nvPicPr>
              <p:blipFill>
                <a:blip r:embed="rId3"/>
                <a:stretch>
                  <a:fillRect/>
                </a:stretch>
              </p:blipFill>
              <p:spPr>
                <a:xfrm>
                  <a:off x="75678" y="338822"/>
                  <a:ext cx="12040643" cy="6180356"/>
                </a:xfrm>
                <a:prstGeom prst="rect">
                  <a:avLst/>
                </a:prstGeom>
              </p:spPr>
            </p:pic>
            <p:sp>
              <p:nvSpPr>
                <p:cNvPr id="6" name="Rectangle 5">
                  <a:extLst>
                    <a:ext uri="{FF2B5EF4-FFF2-40B4-BE49-F238E27FC236}">
                      <a16:creationId xmlns:a16="http://schemas.microsoft.com/office/drawing/2014/main" id="{4DE60C6D-D449-3110-AE85-862824E136C4}"/>
                    </a:ext>
                  </a:extLst>
                </p:cNvPr>
                <p:cNvSpPr/>
                <p:nvPr/>
              </p:nvSpPr>
              <p:spPr>
                <a:xfrm>
                  <a:off x="3804557" y="3159579"/>
                  <a:ext cx="669472" cy="1403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extBox 1">
                <a:extLst>
                  <a:ext uri="{FF2B5EF4-FFF2-40B4-BE49-F238E27FC236}">
                    <a16:creationId xmlns:a16="http://schemas.microsoft.com/office/drawing/2014/main" id="{14AEBAA6-66D9-A5FE-6F31-3DD780F8B05E}"/>
                  </a:ext>
                </a:extLst>
              </p:cNvPr>
              <p:cNvSpPr txBox="1"/>
              <p:nvPr/>
            </p:nvSpPr>
            <p:spPr>
              <a:xfrm>
                <a:off x="5501640" y="3299937"/>
                <a:ext cx="1965960" cy="369332"/>
              </a:xfrm>
              <a:prstGeom prst="rect">
                <a:avLst/>
              </a:prstGeom>
              <a:noFill/>
            </p:spPr>
            <p:txBody>
              <a:bodyPr wrap="square" rtlCol="0">
                <a:spAutoFit/>
              </a:bodyPr>
              <a:lstStyle/>
              <a:p>
                <a:r>
                  <a:rPr lang="fr-FR" dirty="0"/>
                  <a:t>9/41 ou bien 0,22 </a:t>
                </a:r>
              </a:p>
            </p:txBody>
          </p:sp>
        </p:grpSp>
        <p:sp>
          <p:nvSpPr>
            <p:cNvPr id="5" name="TextBox 4">
              <a:extLst>
                <a:ext uri="{FF2B5EF4-FFF2-40B4-BE49-F238E27FC236}">
                  <a16:creationId xmlns:a16="http://schemas.microsoft.com/office/drawing/2014/main" id="{BC57E47B-A78A-AAEE-C9D0-A21E797DF03C}"/>
                </a:ext>
              </a:extLst>
            </p:cNvPr>
            <p:cNvSpPr txBox="1"/>
            <p:nvPr/>
          </p:nvSpPr>
          <p:spPr>
            <a:xfrm>
              <a:off x="3735160" y="3082625"/>
              <a:ext cx="889906" cy="261610"/>
            </a:xfrm>
            <a:prstGeom prst="rect">
              <a:avLst/>
            </a:prstGeom>
            <a:noFill/>
          </p:spPr>
          <p:txBody>
            <a:bodyPr wrap="square" rtlCol="0">
              <a:spAutoFit/>
            </a:bodyPr>
            <a:lstStyle/>
            <a:p>
              <a:r>
                <a:rPr lang="fr-FR" sz="1100" dirty="0">
                  <a:solidFill>
                    <a:schemeClr val="accent4"/>
                  </a:solidFill>
                </a:rPr>
                <a:t>Proportion</a:t>
              </a:r>
            </a:p>
          </p:txBody>
        </p:sp>
      </p:grpSp>
    </p:spTree>
    <p:extLst>
      <p:ext uri="{BB962C8B-B14F-4D97-AF65-F5344CB8AC3E}">
        <p14:creationId xmlns:p14="http://schemas.microsoft.com/office/powerpoint/2010/main" val="192525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B1C70-8FAF-0244-036C-7B05E8EB3A76}"/>
              </a:ext>
            </a:extLst>
          </p:cNvPr>
          <p:cNvPicPr>
            <a:picLocks noChangeAspect="1"/>
          </p:cNvPicPr>
          <p:nvPr/>
        </p:nvPicPr>
        <p:blipFill>
          <a:blip r:embed="rId3"/>
          <a:stretch>
            <a:fillRect/>
          </a:stretch>
        </p:blipFill>
        <p:spPr>
          <a:xfrm>
            <a:off x="769047" y="-1362"/>
            <a:ext cx="8840346" cy="6858000"/>
          </a:xfrm>
          <a:prstGeom prst="rect">
            <a:avLst/>
          </a:prstGeom>
        </p:spPr>
      </p:pic>
      <p:sp>
        <p:nvSpPr>
          <p:cNvPr id="2" name="Slide Number Placeholder 1">
            <a:extLst>
              <a:ext uri="{FF2B5EF4-FFF2-40B4-BE49-F238E27FC236}">
                <a16:creationId xmlns:a16="http://schemas.microsoft.com/office/drawing/2014/main" id="{D3F63EC1-6575-79D6-5572-6FDBF11D8F90}"/>
              </a:ext>
            </a:extLst>
          </p:cNvPr>
          <p:cNvSpPr>
            <a:spLocks noGrp="1"/>
          </p:cNvSpPr>
          <p:nvPr>
            <p:ph type="sldNum" sz="quarter" idx="12"/>
          </p:nvPr>
        </p:nvSpPr>
        <p:spPr/>
        <p:txBody>
          <a:bodyPr/>
          <a:lstStyle/>
          <a:p>
            <a:fld id="{49AEFC51-4A73-4E5D-BF07-4235BAD9A7B9}" type="slidenum">
              <a:rPr lang="fr-FR" smtClean="0"/>
              <a:pPr/>
              <a:t>73</a:t>
            </a:fld>
            <a:endParaRPr lang="fr-FR" dirty="0"/>
          </a:p>
        </p:txBody>
      </p:sp>
      <p:sp>
        <p:nvSpPr>
          <p:cNvPr id="4" name="Oval 3">
            <a:extLst>
              <a:ext uri="{FF2B5EF4-FFF2-40B4-BE49-F238E27FC236}">
                <a16:creationId xmlns:a16="http://schemas.microsoft.com/office/drawing/2014/main" id="{38529BF9-FEB5-F85D-E679-340559B07118}"/>
              </a:ext>
            </a:extLst>
          </p:cNvPr>
          <p:cNvSpPr/>
          <p:nvPr/>
        </p:nvSpPr>
        <p:spPr>
          <a:xfrm>
            <a:off x="3356658" y="3923818"/>
            <a:ext cx="3159889" cy="6829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0000"/>
                </a:solidFill>
              </a:ln>
              <a:noFill/>
            </a:endParaRPr>
          </a:p>
        </p:txBody>
      </p:sp>
    </p:spTree>
    <p:extLst>
      <p:ext uri="{BB962C8B-B14F-4D97-AF65-F5344CB8AC3E}">
        <p14:creationId xmlns:p14="http://schemas.microsoft.com/office/powerpoint/2010/main" val="3463905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1E4382-7E3A-FBAF-381E-A2E2CE7FEBD9}"/>
              </a:ext>
            </a:extLst>
          </p:cNvPr>
          <p:cNvPicPr>
            <a:picLocks noChangeAspect="1"/>
          </p:cNvPicPr>
          <p:nvPr/>
        </p:nvPicPr>
        <p:blipFill>
          <a:blip r:embed="rId3"/>
          <a:stretch>
            <a:fillRect/>
          </a:stretch>
        </p:blipFill>
        <p:spPr>
          <a:xfrm>
            <a:off x="369152" y="262678"/>
            <a:ext cx="11834581" cy="5978101"/>
          </a:xfrm>
          <a:prstGeom prst="rect">
            <a:avLst/>
          </a:prstGeom>
        </p:spPr>
      </p:pic>
      <p:sp>
        <p:nvSpPr>
          <p:cNvPr id="2" name="Slide Number Placeholder 1">
            <a:extLst>
              <a:ext uri="{FF2B5EF4-FFF2-40B4-BE49-F238E27FC236}">
                <a16:creationId xmlns:a16="http://schemas.microsoft.com/office/drawing/2014/main" id="{82DAB99F-AA01-D3E5-627F-9A39F43562CB}"/>
              </a:ext>
            </a:extLst>
          </p:cNvPr>
          <p:cNvSpPr>
            <a:spLocks noGrp="1"/>
          </p:cNvSpPr>
          <p:nvPr>
            <p:ph type="sldNum" sz="quarter" idx="12"/>
          </p:nvPr>
        </p:nvSpPr>
        <p:spPr/>
        <p:txBody>
          <a:bodyPr/>
          <a:lstStyle/>
          <a:p>
            <a:fld id="{49AEFC51-4A73-4E5D-BF07-4235BAD9A7B9}" type="slidenum">
              <a:rPr lang="fr-FR" smtClean="0"/>
              <a:pPr/>
              <a:t>74</a:t>
            </a:fld>
            <a:endParaRPr lang="fr-FR" dirty="0"/>
          </a:p>
        </p:txBody>
      </p:sp>
    </p:spTree>
    <p:extLst>
      <p:ext uri="{BB962C8B-B14F-4D97-AF65-F5344CB8AC3E}">
        <p14:creationId xmlns:p14="http://schemas.microsoft.com/office/powerpoint/2010/main" val="427582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B62E7-0C25-AE80-73D5-D66E8E055E95}"/>
              </a:ext>
            </a:extLst>
          </p:cNvPr>
          <p:cNvPicPr>
            <a:picLocks noChangeAspect="1"/>
          </p:cNvPicPr>
          <p:nvPr/>
        </p:nvPicPr>
        <p:blipFill>
          <a:blip r:embed="rId3"/>
          <a:stretch>
            <a:fillRect/>
          </a:stretch>
        </p:blipFill>
        <p:spPr>
          <a:xfrm>
            <a:off x="201516" y="232197"/>
            <a:ext cx="11976073" cy="6145743"/>
          </a:xfrm>
          <a:prstGeom prst="rect">
            <a:avLst/>
          </a:prstGeom>
        </p:spPr>
      </p:pic>
      <p:sp>
        <p:nvSpPr>
          <p:cNvPr id="2" name="Slide Number Placeholder 1">
            <a:extLst>
              <a:ext uri="{FF2B5EF4-FFF2-40B4-BE49-F238E27FC236}">
                <a16:creationId xmlns:a16="http://schemas.microsoft.com/office/drawing/2014/main" id="{16A4D50F-F8F5-C912-4ABF-A0915A694B22}"/>
              </a:ext>
            </a:extLst>
          </p:cNvPr>
          <p:cNvSpPr>
            <a:spLocks noGrp="1"/>
          </p:cNvSpPr>
          <p:nvPr>
            <p:ph type="sldNum" sz="quarter" idx="12"/>
          </p:nvPr>
        </p:nvSpPr>
        <p:spPr/>
        <p:txBody>
          <a:bodyPr/>
          <a:lstStyle/>
          <a:p>
            <a:fld id="{49AEFC51-4A73-4E5D-BF07-4235BAD9A7B9}" type="slidenum">
              <a:rPr lang="fr-FR" smtClean="0"/>
              <a:pPr/>
              <a:t>75</a:t>
            </a:fld>
            <a:endParaRPr lang="fr-FR" dirty="0"/>
          </a:p>
        </p:txBody>
      </p:sp>
    </p:spTree>
    <p:extLst>
      <p:ext uri="{BB962C8B-B14F-4D97-AF65-F5344CB8AC3E}">
        <p14:creationId xmlns:p14="http://schemas.microsoft.com/office/powerpoint/2010/main" val="212597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C5F44-EEAF-4123-6C50-B3CD7FEA3FC1}"/>
              </a:ext>
            </a:extLst>
          </p:cNvPr>
          <p:cNvPicPr>
            <a:picLocks noChangeAspect="1"/>
          </p:cNvPicPr>
          <p:nvPr/>
        </p:nvPicPr>
        <p:blipFill>
          <a:blip r:embed="rId2"/>
          <a:stretch>
            <a:fillRect/>
          </a:stretch>
        </p:blipFill>
        <p:spPr>
          <a:xfrm>
            <a:off x="202641" y="121700"/>
            <a:ext cx="11989359" cy="6195279"/>
          </a:xfrm>
          <a:prstGeom prst="rect">
            <a:avLst/>
          </a:prstGeom>
        </p:spPr>
      </p:pic>
      <p:sp>
        <p:nvSpPr>
          <p:cNvPr id="2" name="Slide Number Placeholder 1">
            <a:extLst>
              <a:ext uri="{FF2B5EF4-FFF2-40B4-BE49-F238E27FC236}">
                <a16:creationId xmlns:a16="http://schemas.microsoft.com/office/drawing/2014/main" id="{EE711CB1-BD6A-5715-A267-D299F64EC023}"/>
              </a:ext>
            </a:extLst>
          </p:cNvPr>
          <p:cNvSpPr>
            <a:spLocks noGrp="1"/>
          </p:cNvSpPr>
          <p:nvPr>
            <p:ph type="sldNum" sz="quarter" idx="12"/>
          </p:nvPr>
        </p:nvSpPr>
        <p:spPr/>
        <p:txBody>
          <a:bodyPr/>
          <a:lstStyle/>
          <a:p>
            <a:fld id="{49AEFC51-4A73-4E5D-BF07-4235BAD9A7B9}" type="slidenum">
              <a:rPr lang="fr-FR" smtClean="0"/>
              <a:pPr/>
              <a:t>76</a:t>
            </a:fld>
            <a:endParaRPr lang="fr-FR" dirty="0"/>
          </a:p>
        </p:txBody>
      </p:sp>
    </p:spTree>
    <p:extLst>
      <p:ext uri="{BB962C8B-B14F-4D97-AF65-F5344CB8AC3E}">
        <p14:creationId xmlns:p14="http://schemas.microsoft.com/office/powerpoint/2010/main" val="23601097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3F1AAE-DBA1-2240-5C54-2D365666A250}"/>
              </a:ext>
            </a:extLst>
          </p:cNvPr>
          <p:cNvPicPr>
            <a:picLocks noGrp="1" noChangeAspect="1"/>
          </p:cNvPicPr>
          <p:nvPr>
            <p:ph idx="4294967295"/>
          </p:nvPr>
        </p:nvPicPr>
        <p:blipFill>
          <a:blip r:embed="rId2"/>
          <a:stretch>
            <a:fillRect/>
          </a:stretch>
        </p:blipFill>
        <p:spPr>
          <a:xfrm>
            <a:off x="0" y="134938"/>
            <a:ext cx="12176125" cy="5854700"/>
          </a:xfrm>
        </p:spPr>
      </p:pic>
      <p:sp>
        <p:nvSpPr>
          <p:cNvPr id="2" name="Slide Number Placeholder 1">
            <a:extLst>
              <a:ext uri="{FF2B5EF4-FFF2-40B4-BE49-F238E27FC236}">
                <a16:creationId xmlns:a16="http://schemas.microsoft.com/office/drawing/2014/main" id="{F6194678-049E-D5F7-823E-D6D6B435B8D3}"/>
              </a:ext>
            </a:extLst>
          </p:cNvPr>
          <p:cNvSpPr>
            <a:spLocks noGrp="1"/>
          </p:cNvSpPr>
          <p:nvPr>
            <p:ph type="sldNum" sz="quarter" idx="12"/>
          </p:nvPr>
        </p:nvSpPr>
        <p:spPr/>
        <p:txBody>
          <a:bodyPr/>
          <a:lstStyle/>
          <a:p>
            <a:fld id="{49AEFC51-4A73-4E5D-BF07-4235BAD9A7B9}" type="slidenum">
              <a:rPr lang="fr-FR" smtClean="0"/>
              <a:pPr/>
              <a:t>77</a:t>
            </a:fld>
            <a:endParaRPr lang="fr-FR" dirty="0"/>
          </a:p>
        </p:txBody>
      </p:sp>
    </p:spTree>
    <p:extLst>
      <p:ext uri="{BB962C8B-B14F-4D97-AF65-F5344CB8AC3E}">
        <p14:creationId xmlns:p14="http://schemas.microsoft.com/office/powerpoint/2010/main" val="3379175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A1F7-A422-17AC-EB97-3D3EE9F2750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655121D1-80E4-D9C3-180E-293267999072}"/>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24D8DA45-FB07-7538-6355-3F0EF35AFB44}"/>
              </a:ext>
            </a:extLst>
          </p:cNvPr>
          <p:cNvPicPr>
            <a:picLocks noChangeAspect="1"/>
          </p:cNvPicPr>
          <p:nvPr/>
        </p:nvPicPr>
        <p:blipFill>
          <a:blip r:embed="rId2"/>
          <a:stretch>
            <a:fillRect/>
          </a:stretch>
        </p:blipFill>
        <p:spPr>
          <a:xfrm>
            <a:off x="49936" y="245100"/>
            <a:ext cx="12142064" cy="6367800"/>
          </a:xfrm>
          <a:prstGeom prst="rect">
            <a:avLst/>
          </a:prstGeom>
        </p:spPr>
      </p:pic>
      <p:sp>
        <p:nvSpPr>
          <p:cNvPr id="4" name="Slide Number Placeholder 3">
            <a:extLst>
              <a:ext uri="{FF2B5EF4-FFF2-40B4-BE49-F238E27FC236}">
                <a16:creationId xmlns:a16="http://schemas.microsoft.com/office/drawing/2014/main" id="{7E1D25B5-EC52-F913-B59D-F13B567A6382}"/>
              </a:ext>
            </a:extLst>
          </p:cNvPr>
          <p:cNvSpPr>
            <a:spLocks noGrp="1"/>
          </p:cNvSpPr>
          <p:nvPr>
            <p:ph type="sldNum" sz="quarter" idx="12"/>
          </p:nvPr>
        </p:nvSpPr>
        <p:spPr/>
        <p:txBody>
          <a:bodyPr/>
          <a:lstStyle/>
          <a:p>
            <a:fld id="{49AEFC51-4A73-4E5D-BF07-4235BAD9A7B9}" type="slidenum">
              <a:rPr lang="fr-FR" smtClean="0"/>
              <a:pPr/>
              <a:t>78</a:t>
            </a:fld>
            <a:endParaRPr lang="fr-FR" dirty="0"/>
          </a:p>
        </p:txBody>
      </p:sp>
    </p:spTree>
    <p:extLst>
      <p:ext uri="{BB962C8B-B14F-4D97-AF65-F5344CB8AC3E}">
        <p14:creationId xmlns:p14="http://schemas.microsoft.com/office/powerpoint/2010/main" val="2539149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03CD-3C91-36AB-0057-A3FA262D41D6}"/>
              </a:ext>
            </a:extLst>
          </p:cNvPr>
          <p:cNvSpPr>
            <a:spLocks noGrp="1"/>
          </p:cNvSpPr>
          <p:nvPr>
            <p:ph type="title"/>
          </p:nvPr>
        </p:nvSpPr>
        <p:spPr/>
        <p:txBody>
          <a:bodyPr/>
          <a:lstStyle/>
          <a:p>
            <a:r>
              <a:rPr lang="fr-FR" dirty="0"/>
              <a:t>Après transmission à l’ALVA</a:t>
            </a:r>
          </a:p>
        </p:txBody>
      </p:sp>
      <p:sp>
        <p:nvSpPr>
          <p:cNvPr id="3" name="Content Placeholder 2">
            <a:extLst>
              <a:ext uri="{FF2B5EF4-FFF2-40B4-BE49-F238E27FC236}">
                <a16:creationId xmlns:a16="http://schemas.microsoft.com/office/drawing/2014/main" id="{4F0B9F50-BDCB-2CB0-95C2-3C21FCE41998}"/>
              </a:ext>
            </a:extLst>
          </p:cNvPr>
          <p:cNvSpPr>
            <a:spLocks noGrp="1"/>
          </p:cNvSpPr>
          <p:nvPr>
            <p:ph idx="1"/>
          </p:nvPr>
        </p:nvSpPr>
        <p:spPr/>
        <p:txBody>
          <a:bodyPr/>
          <a:lstStyle/>
          <a:p>
            <a:r>
              <a:rPr lang="fr-FR" dirty="0"/>
              <a:t>Tout est correct </a:t>
            </a:r>
            <a:r>
              <a:rPr lang="fr-FR" dirty="0">
                <a:sym typeface="Wingdings" panose="05000000000000000000" pitchFamily="2" charset="2"/>
              </a:rPr>
              <a:t> </a:t>
            </a:r>
            <a:r>
              <a:rPr lang="fr-FR" dirty="0"/>
              <a:t>acceptation</a:t>
            </a:r>
          </a:p>
          <a:p>
            <a:r>
              <a:rPr lang="fr-FR" dirty="0"/>
              <a:t>Erreurs </a:t>
            </a:r>
            <a:r>
              <a:rPr lang="fr-FR" dirty="0">
                <a:sym typeface="Wingdings" panose="05000000000000000000" pitchFamily="2" charset="2"/>
              </a:rPr>
              <a:t> mise en correction par l’ALVA</a:t>
            </a:r>
            <a:endParaRPr lang="fr-FR" dirty="0"/>
          </a:p>
        </p:txBody>
      </p:sp>
      <p:sp>
        <p:nvSpPr>
          <p:cNvPr id="4" name="Slide Number Placeholder 3">
            <a:extLst>
              <a:ext uri="{FF2B5EF4-FFF2-40B4-BE49-F238E27FC236}">
                <a16:creationId xmlns:a16="http://schemas.microsoft.com/office/drawing/2014/main" id="{0C882574-744F-DF5A-02CA-B367C206F311}"/>
              </a:ext>
            </a:extLst>
          </p:cNvPr>
          <p:cNvSpPr>
            <a:spLocks noGrp="1"/>
          </p:cNvSpPr>
          <p:nvPr>
            <p:ph type="sldNum" sz="quarter" idx="12"/>
          </p:nvPr>
        </p:nvSpPr>
        <p:spPr/>
        <p:txBody>
          <a:bodyPr/>
          <a:lstStyle/>
          <a:p>
            <a:fld id="{49AEFC51-4A73-4E5D-BF07-4235BAD9A7B9}" type="slidenum">
              <a:rPr lang="fr-FR" smtClean="0"/>
              <a:pPr/>
              <a:t>79</a:t>
            </a:fld>
            <a:endParaRPr lang="fr-FR" dirty="0"/>
          </a:p>
        </p:txBody>
      </p:sp>
    </p:spTree>
    <p:extLst>
      <p:ext uri="{BB962C8B-B14F-4D97-AF65-F5344CB8AC3E}">
        <p14:creationId xmlns:p14="http://schemas.microsoft.com/office/powerpoint/2010/main" val="96512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716B-BE8C-2844-9799-A1AB63E0B42D}"/>
              </a:ext>
            </a:extLst>
          </p:cNvPr>
          <p:cNvSpPr>
            <a:spLocks noGrp="1"/>
          </p:cNvSpPr>
          <p:nvPr>
            <p:ph type="title"/>
          </p:nvPr>
        </p:nvSpPr>
        <p:spPr/>
        <p:txBody>
          <a:bodyPr/>
          <a:lstStyle/>
          <a:p>
            <a:r>
              <a:rPr lang="fr-FR" dirty="0"/>
              <a:t>Ce qui change: les espèces concernées</a:t>
            </a:r>
          </a:p>
        </p:txBody>
      </p:sp>
      <p:sp>
        <p:nvSpPr>
          <p:cNvPr id="3" name="Content Placeholder 2">
            <a:extLst>
              <a:ext uri="{FF2B5EF4-FFF2-40B4-BE49-F238E27FC236}">
                <a16:creationId xmlns:a16="http://schemas.microsoft.com/office/drawing/2014/main" id="{C30FB2FE-6CD4-6AE2-DC98-35502DA31282}"/>
              </a:ext>
            </a:extLst>
          </p:cNvPr>
          <p:cNvSpPr>
            <a:spLocks noGrp="1"/>
          </p:cNvSpPr>
          <p:nvPr>
            <p:ph idx="1"/>
          </p:nvPr>
        </p:nvSpPr>
        <p:spPr/>
        <p:txBody>
          <a:bodyPr/>
          <a:lstStyle/>
          <a:p>
            <a:pPr marL="0" indent="0">
              <a:buNone/>
            </a:pPr>
            <a:r>
              <a:rPr lang="fr-LU" sz="1800" dirty="0">
                <a:hlinkClick r:id="rId2"/>
              </a:rPr>
              <a:t>Règlement délégué (UE) 2021/578 de la commission du 29 janvier 2021 complétant le règlement (UE) 2019/6 du Parlement européen et du Conseil en ce qui concerne les exigences relatives à la collecte de données sur le volume des ventes de médicaments antimicrobiens et sur l’utilisation de ceux-ci chez l’animal</a:t>
            </a:r>
            <a:endParaRPr lang="fr-LU" sz="1800" dirty="0"/>
          </a:p>
          <a:p>
            <a:r>
              <a:rPr lang="fr-FR" dirty="0"/>
              <a:t>Depuis 2023</a:t>
            </a:r>
          </a:p>
          <a:p>
            <a:pPr lvl="1"/>
            <a:r>
              <a:rPr lang="fr-FR" dirty="0"/>
              <a:t>bovins, porcs, poulets et dindes</a:t>
            </a:r>
          </a:p>
          <a:p>
            <a:r>
              <a:rPr lang="fr-FR" dirty="0"/>
              <a:t>En plus à partir de 2026</a:t>
            </a:r>
          </a:p>
          <a:p>
            <a:pPr lvl="1"/>
            <a:r>
              <a:rPr lang="fr-FR" dirty="0"/>
              <a:t>ovins, caprins, chevaux, autres volailles (canards, oies), lapins (producteurs de DA), poissons </a:t>
            </a:r>
            <a:r>
              <a:rPr lang="fr-LU" dirty="0"/>
              <a:t>(le saumon de l’Atlantique, la truite arc-en-ciel, la dorade royale, le bar européen, la carpe commune</a:t>
            </a:r>
            <a:r>
              <a:rPr lang="fr-FR" dirty="0"/>
              <a:t>)</a:t>
            </a:r>
          </a:p>
          <a:p>
            <a:r>
              <a:rPr lang="fr-FR" dirty="0"/>
              <a:t>En plus à partir de 2029</a:t>
            </a:r>
          </a:p>
          <a:p>
            <a:pPr lvl="1"/>
            <a:r>
              <a:rPr lang="fr-FR" dirty="0"/>
              <a:t>chiens, chats, animaux de fourrure</a:t>
            </a:r>
          </a:p>
        </p:txBody>
      </p:sp>
      <p:sp>
        <p:nvSpPr>
          <p:cNvPr id="4" name="Slide Number Placeholder 3">
            <a:extLst>
              <a:ext uri="{FF2B5EF4-FFF2-40B4-BE49-F238E27FC236}">
                <a16:creationId xmlns:a16="http://schemas.microsoft.com/office/drawing/2014/main" id="{E5060ABC-52E3-6EB4-A570-6B93F78F38BD}"/>
              </a:ext>
            </a:extLst>
          </p:cNvPr>
          <p:cNvSpPr>
            <a:spLocks noGrp="1"/>
          </p:cNvSpPr>
          <p:nvPr>
            <p:ph type="sldNum" sz="quarter" idx="12"/>
          </p:nvPr>
        </p:nvSpPr>
        <p:spPr/>
        <p:txBody>
          <a:bodyPr/>
          <a:lstStyle/>
          <a:p>
            <a:fld id="{49AEFC51-4A73-4E5D-BF07-4235BAD9A7B9}" type="slidenum">
              <a:rPr lang="fr-FR" smtClean="0"/>
              <a:pPr/>
              <a:t>8</a:t>
            </a:fld>
            <a:endParaRPr lang="fr-FR" dirty="0"/>
          </a:p>
        </p:txBody>
      </p:sp>
    </p:spTree>
    <p:extLst>
      <p:ext uri="{BB962C8B-B14F-4D97-AF65-F5344CB8AC3E}">
        <p14:creationId xmlns:p14="http://schemas.microsoft.com/office/powerpoint/2010/main" val="1210584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EF9B4-B229-5728-8BD3-4074CE37D39A}"/>
              </a:ext>
            </a:extLst>
          </p:cNvPr>
          <p:cNvSpPr>
            <a:spLocks noGrp="1"/>
          </p:cNvSpPr>
          <p:nvPr>
            <p:ph type="ctrTitle"/>
          </p:nvPr>
        </p:nvSpPr>
        <p:spPr>
          <a:xfrm>
            <a:off x="1524000" y="1381443"/>
            <a:ext cx="9144000" cy="2387600"/>
          </a:xfrm>
        </p:spPr>
        <p:txBody>
          <a:bodyPr/>
          <a:lstStyle/>
          <a:p>
            <a:pPr marL="0" indent="0"/>
            <a:r>
              <a:rPr lang="fr-FR" sz="6000" dirty="0"/>
              <a:t>11) Correction des données </a:t>
            </a:r>
            <a:endParaRPr lang="fr-FR" dirty="0"/>
          </a:p>
        </p:txBody>
      </p:sp>
      <p:sp>
        <p:nvSpPr>
          <p:cNvPr id="5" name="Slide Number Placeholder 4">
            <a:extLst>
              <a:ext uri="{FF2B5EF4-FFF2-40B4-BE49-F238E27FC236}">
                <a16:creationId xmlns:a16="http://schemas.microsoft.com/office/drawing/2014/main" id="{EC8DB146-6AD3-56C2-D2FB-99D117FA2873}"/>
              </a:ext>
            </a:extLst>
          </p:cNvPr>
          <p:cNvSpPr>
            <a:spLocks noGrp="1"/>
          </p:cNvSpPr>
          <p:nvPr>
            <p:ph type="sldNum" sz="quarter" idx="12"/>
          </p:nvPr>
        </p:nvSpPr>
        <p:spPr/>
        <p:txBody>
          <a:bodyPr/>
          <a:lstStyle/>
          <a:p>
            <a:fld id="{49AEFC51-4A73-4E5D-BF07-4235BAD9A7B9}" type="slidenum">
              <a:rPr lang="fr-FR" smtClean="0"/>
              <a:pPr/>
              <a:t>80</a:t>
            </a:fld>
            <a:endParaRPr lang="fr-FR" dirty="0"/>
          </a:p>
        </p:txBody>
      </p:sp>
    </p:spTree>
    <p:extLst>
      <p:ext uri="{BB962C8B-B14F-4D97-AF65-F5344CB8AC3E}">
        <p14:creationId xmlns:p14="http://schemas.microsoft.com/office/powerpoint/2010/main" val="972113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08CA-7897-8A0A-66DE-793F41EE9C4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D9D6021D-8184-F811-2A7D-3CCEDE281E4C}"/>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4447E3D3-22FF-96E3-BBE3-0C8E3ED1A14A}"/>
              </a:ext>
            </a:extLst>
          </p:cNvPr>
          <p:cNvPicPr>
            <a:picLocks noChangeAspect="1"/>
          </p:cNvPicPr>
          <p:nvPr/>
        </p:nvPicPr>
        <p:blipFill>
          <a:blip r:embed="rId3"/>
          <a:stretch>
            <a:fillRect/>
          </a:stretch>
        </p:blipFill>
        <p:spPr>
          <a:xfrm>
            <a:off x="259267" y="162009"/>
            <a:ext cx="11720032" cy="6695991"/>
          </a:xfrm>
          <a:prstGeom prst="rect">
            <a:avLst/>
          </a:prstGeom>
        </p:spPr>
      </p:pic>
      <p:sp>
        <p:nvSpPr>
          <p:cNvPr id="4" name="Slide Number Placeholder 3">
            <a:extLst>
              <a:ext uri="{FF2B5EF4-FFF2-40B4-BE49-F238E27FC236}">
                <a16:creationId xmlns:a16="http://schemas.microsoft.com/office/drawing/2014/main" id="{FC60982B-6313-AFD1-9D02-A05F9303E1DE}"/>
              </a:ext>
            </a:extLst>
          </p:cNvPr>
          <p:cNvSpPr>
            <a:spLocks noGrp="1"/>
          </p:cNvSpPr>
          <p:nvPr>
            <p:ph type="sldNum" sz="quarter" idx="12"/>
          </p:nvPr>
        </p:nvSpPr>
        <p:spPr/>
        <p:txBody>
          <a:bodyPr/>
          <a:lstStyle/>
          <a:p>
            <a:fld id="{49AEFC51-4A73-4E5D-BF07-4235BAD9A7B9}" type="slidenum">
              <a:rPr lang="fr-FR" smtClean="0"/>
              <a:pPr/>
              <a:t>81</a:t>
            </a:fld>
            <a:endParaRPr lang="fr-FR" dirty="0"/>
          </a:p>
        </p:txBody>
      </p:sp>
    </p:spTree>
    <p:extLst>
      <p:ext uri="{BB962C8B-B14F-4D97-AF65-F5344CB8AC3E}">
        <p14:creationId xmlns:p14="http://schemas.microsoft.com/office/powerpoint/2010/main" val="626124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F811-321D-3407-B912-F9405E3D2924}"/>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307BD4BE-AF12-1991-D15A-EBABDE1785B9}"/>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8FECC922-13D9-909D-C944-BE9512E45ABB}"/>
              </a:ext>
            </a:extLst>
          </p:cNvPr>
          <p:cNvPicPr>
            <a:picLocks noChangeAspect="1"/>
          </p:cNvPicPr>
          <p:nvPr/>
        </p:nvPicPr>
        <p:blipFill>
          <a:blip r:embed="rId2"/>
          <a:stretch>
            <a:fillRect/>
          </a:stretch>
        </p:blipFill>
        <p:spPr>
          <a:xfrm>
            <a:off x="1" y="194055"/>
            <a:ext cx="12138660" cy="6609397"/>
          </a:xfrm>
          <a:prstGeom prst="rect">
            <a:avLst/>
          </a:prstGeom>
        </p:spPr>
      </p:pic>
      <p:sp>
        <p:nvSpPr>
          <p:cNvPr id="4" name="Slide Number Placeholder 3">
            <a:extLst>
              <a:ext uri="{FF2B5EF4-FFF2-40B4-BE49-F238E27FC236}">
                <a16:creationId xmlns:a16="http://schemas.microsoft.com/office/drawing/2014/main" id="{4B47DFC3-2A9D-72EC-33D9-440B4B744A02}"/>
              </a:ext>
            </a:extLst>
          </p:cNvPr>
          <p:cNvSpPr>
            <a:spLocks noGrp="1"/>
          </p:cNvSpPr>
          <p:nvPr>
            <p:ph type="sldNum" sz="quarter" idx="12"/>
          </p:nvPr>
        </p:nvSpPr>
        <p:spPr/>
        <p:txBody>
          <a:bodyPr/>
          <a:lstStyle/>
          <a:p>
            <a:fld id="{49AEFC51-4A73-4E5D-BF07-4235BAD9A7B9}" type="slidenum">
              <a:rPr lang="fr-FR" smtClean="0"/>
              <a:pPr/>
              <a:t>82</a:t>
            </a:fld>
            <a:endParaRPr lang="fr-FR" dirty="0"/>
          </a:p>
        </p:txBody>
      </p:sp>
    </p:spTree>
    <p:extLst>
      <p:ext uri="{BB962C8B-B14F-4D97-AF65-F5344CB8AC3E}">
        <p14:creationId xmlns:p14="http://schemas.microsoft.com/office/powerpoint/2010/main" val="1719111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45A43A-6425-C653-4C74-37B2BF9AA5C2}"/>
              </a:ext>
            </a:extLst>
          </p:cNvPr>
          <p:cNvPicPr>
            <a:picLocks noChangeAspect="1"/>
          </p:cNvPicPr>
          <p:nvPr/>
        </p:nvPicPr>
        <p:blipFill>
          <a:blip r:embed="rId2"/>
          <a:stretch>
            <a:fillRect/>
          </a:stretch>
        </p:blipFill>
        <p:spPr>
          <a:xfrm>
            <a:off x="598896" y="0"/>
            <a:ext cx="10994207" cy="6858000"/>
          </a:xfrm>
          <a:prstGeom prst="rect">
            <a:avLst/>
          </a:prstGeom>
        </p:spPr>
      </p:pic>
      <p:sp>
        <p:nvSpPr>
          <p:cNvPr id="2" name="Slide Number Placeholder 1">
            <a:extLst>
              <a:ext uri="{FF2B5EF4-FFF2-40B4-BE49-F238E27FC236}">
                <a16:creationId xmlns:a16="http://schemas.microsoft.com/office/drawing/2014/main" id="{4EC94917-26C9-ADBB-9360-5DEACA28A3B9}"/>
              </a:ext>
            </a:extLst>
          </p:cNvPr>
          <p:cNvSpPr>
            <a:spLocks noGrp="1"/>
          </p:cNvSpPr>
          <p:nvPr>
            <p:ph type="sldNum" sz="quarter" idx="12"/>
          </p:nvPr>
        </p:nvSpPr>
        <p:spPr/>
        <p:txBody>
          <a:bodyPr/>
          <a:lstStyle/>
          <a:p>
            <a:fld id="{49AEFC51-4A73-4E5D-BF07-4235BAD9A7B9}" type="slidenum">
              <a:rPr lang="fr-FR" smtClean="0"/>
              <a:pPr/>
              <a:t>83</a:t>
            </a:fld>
            <a:endParaRPr lang="fr-FR" dirty="0"/>
          </a:p>
        </p:txBody>
      </p:sp>
    </p:spTree>
    <p:extLst>
      <p:ext uri="{BB962C8B-B14F-4D97-AF65-F5344CB8AC3E}">
        <p14:creationId xmlns:p14="http://schemas.microsoft.com/office/powerpoint/2010/main" val="1123822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E75A13-B2FA-47B5-FCC5-93D58752580C}"/>
              </a:ext>
            </a:extLst>
          </p:cNvPr>
          <p:cNvPicPr>
            <a:picLocks noChangeAspect="1"/>
          </p:cNvPicPr>
          <p:nvPr/>
        </p:nvPicPr>
        <p:blipFill>
          <a:blip r:embed="rId2"/>
          <a:stretch>
            <a:fillRect/>
          </a:stretch>
        </p:blipFill>
        <p:spPr>
          <a:xfrm>
            <a:off x="78764" y="0"/>
            <a:ext cx="12034472" cy="6858000"/>
          </a:xfrm>
          <a:prstGeom prst="rect">
            <a:avLst/>
          </a:prstGeom>
        </p:spPr>
      </p:pic>
      <p:sp>
        <p:nvSpPr>
          <p:cNvPr id="2" name="Slide Number Placeholder 1">
            <a:extLst>
              <a:ext uri="{FF2B5EF4-FFF2-40B4-BE49-F238E27FC236}">
                <a16:creationId xmlns:a16="http://schemas.microsoft.com/office/drawing/2014/main" id="{DFF86318-33BF-DFD5-4532-52AFDC659538}"/>
              </a:ext>
            </a:extLst>
          </p:cNvPr>
          <p:cNvSpPr>
            <a:spLocks noGrp="1"/>
          </p:cNvSpPr>
          <p:nvPr>
            <p:ph type="sldNum" sz="quarter" idx="12"/>
          </p:nvPr>
        </p:nvSpPr>
        <p:spPr/>
        <p:txBody>
          <a:bodyPr/>
          <a:lstStyle/>
          <a:p>
            <a:fld id="{49AEFC51-4A73-4E5D-BF07-4235BAD9A7B9}" type="slidenum">
              <a:rPr lang="fr-FR" smtClean="0"/>
              <a:pPr/>
              <a:t>84</a:t>
            </a:fld>
            <a:endParaRPr lang="fr-FR" dirty="0"/>
          </a:p>
        </p:txBody>
      </p:sp>
    </p:spTree>
    <p:extLst>
      <p:ext uri="{BB962C8B-B14F-4D97-AF65-F5344CB8AC3E}">
        <p14:creationId xmlns:p14="http://schemas.microsoft.com/office/powerpoint/2010/main" val="34620740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E0B42-AE6D-BC39-347F-EA582ACFC092}"/>
              </a:ext>
            </a:extLst>
          </p:cNvPr>
          <p:cNvPicPr>
            <a:picLocks noChangeAspect="1"/>
          </p:cNvPicPr>
          <p:nvPr/>
        </p:nvPicPr>
        <p:blipFill>
          <a:blip r:embed="rId3"/>
          <a:srcRect l="1017"/>
          <a:stretch/>
        </p:blipFill>
        <p:spPr>
          <a:xfrm>
            <a:off x="594360" y="0"/>
            <a:ext cx="8930640" cy="6825704"/>
          </a:xfrm>
          <a:prstGeom prst="rect">
            <a:avLst/>
          </a:prstGeom>
        </p:spPr>
      </p:pic>
      <p:sp>
        <p:nvSpPr>
          <p:cNvPr id="2" name="Slide Number Placeholder 1">
            <a:extLst>
              <a:ext uri="{FF2B5EF4-FFF2-40B4-BE49-F238E27FC236}">
                <a16:creationId xmlns:a16="http://schemas.microsoft.com/office/drawing/2014/main" id="{81E3C016-EE43-0AE4-F21C-8BEB5B214B5C}"/>
              </a:ext>
            </a:extLst>
          </p:cNvPr>
          <p:cNvSpPr>
            <a:spLocks noGrp="1"/>
          </p:cNvSpPr>
          <p:nvPr>
            <p:ph type="sldNum" sz="quarter" idx="12"/>
          </p:nvPr>
        </p:nvSpPr>
        <p:spPr/>
        <p:txBody>
          <a:bodyPr/>
          <a:lstStyle/>
          <a:p>
            <a:fld id="{49AEFC51-4A73-4E5D-BF07-4235BAD9A7B9}" type="slidenum">
              <a:rPr lang="fr-FR" smtClean="0"/>
              <a:pPr/>
              <a:t>85</a:t>
            </a:fld>
            <a:endParaRPr lang="fr-FR" dirty="0"/>
          </a:p>
        </p:txBody>
      </p:sp>
    </p:spTree>
    <p:extLst>
      <p:ext uri="{BB962C8B-B14F-4D97-AF65-F5344CB8AC3E}">
        <p14:creationId xmlns:p14="http://schemas.microsoft.com/office/powerpoint/2010/main" val="2469254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B7491-1A71-2C58-142D-7289B084DC12}"/>
              </a:ext>
            </a:extLst>
          </p:cNvPr>
          <p:cNvPicPr>
            <a:picLocks noChangeAspect="1"/>
          </p:cNvPicPr>
          <p:nvPr/>
        </p:nvPicPr>
        <p:blipFill>
          <a:blip r:embed="rId2"/>
          <a:stretch>
            <a:fillRect/>
          </a:stretch>
        </p:blipFill>
        <p:spPr>
          <a:xfrm>
            <a:off x="666279" y="7323"/>
            <a:ext cx="10859441" cy="6843353"/>
          </a:xfrm>
          <a:prstGeom prst="rect">
            <a:avLst/>
          </a:prstGeom>
        </p:spPr>
      </p:pic>
      <p:sp>
        <p:nvSpPr>
          <p:cNvPr id="2" name="Slide Number Placeholder 1">
            <a:extLst>
              <a:ext uri="{FF2B5EF4-FFF2-40B4-BE49-F238E27FC236}">
                <a16:creationId xmlns:a16="http://schemas.microsoft.com/office/drawing/2014/main" id="{336E6F9C-1F2A-37DA-20D9-A3453C4443F3}"/>
              </a:ext>
            </a:extLst>
          </p:cNvPr>
          <p:cNvSpPr>
            <a:spLocks noGrp="1"/>
          </p:cNvSpPr>
          <p:nvPr>
            <p:ph type="sldNum" sz="quarter" idx="12"/>
          </p:nvPr>
        </p:nvSpPr>
        <p:spPr/>
        <p:txBody>
          <a:bodyPr/>
          <a:lstStyle/>
          <a:p>
            <a:fld id="{49AEFC51-4A73-4E5D-BF07-4235BAD9A7B9}" type="slidenum">
              <a:rPr lang="fr-FR" smtClean="0"/>
              <a:pPr/>
              <a:t>86</a:t>
            </a:fld>
            <a:endParaRPr lang="fr-FR" dirty="0"/>
          </a:p>
        </p:txBody>
      </p:sp>
    </p:spTree>
    <p:extLst>
      <p:ext uri="{BB962C8B-B14F-4D97-AF65-F5344CB8AC3E}">
        <p14:creationId xmlns:p14="http://schemas.microsoft.com/office/powerpoint/2010/main" val="23916840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ECCDC6-45DE-4008-F82D-7FBC97CD1748}"/>
              </a:ext>
            </a:extLst>
          </p:cNvPr>
          <p:cNvSpPr>
            <a:spLocks noGrp="1"/>
          </p:cNvSpPr>
          <p:nvPr>
            <p:ph type="sldNum" sz="quarter" idx="12"/>
          </p:nvPr>
        </p:nvSpPr>
        <p:spPr/>
        <p:txBody>
          <a:bodyPr/>
          <a:lstStyle/>
          <a:p>
            <a:fld id="{49AEFC51-4A73-4E5D-BF07-4235BAD9A7B9}" type="slidenum">
              <a:rPr lang="fr-FR" smtClean="0"/>
              <a:pPr/>
              <a:t>87</a:t>
            </a:fld>
            <a:endParaRPr lang="fr-FR" dirty="0"/>
          </a:p>
        </p:txBody>
      </p:sp>
      <p:pic>
        <p:nvPicPr>
          <p:cNvPr id="6" name="Picture 5">
            <a:extLst>
              <a:ext uri="{FF2B5EF4-FFF2-40B4-BE49-F238E27FC236}">
                <a16:creationId xmlns:a16="http://schemas.microsoft.com/office/drawing/2014/main" id="{77A64011-ABC0-0756-EB01-74C1A7BEEB68}"/>
              </a:ext>
            </a:extLst>
          </p:cNvPr>
          <p:cNvPicPr>
            <a:picLocks noChangeAspect="1"/>
          </p:cNvPicPr>
          <p:nvPr/>
        </p:nvPicPr>
        <p:blipFill>
          <a:blip r:embed="rId2"/>
          <a:stretch>
            <a:fillRect/>
          </a:stretch>
        </p:blipFill>
        <p:spPr>
          <a:xfrm>
            <a:off x="0" y="1685524"/>
            <a:ext cx="12192000" cy="3486952"/>
          </a:xfrm>
          <a:prstGeom prst="rect">
            <a:avLst/>
          </a:prstGeom>
        </p:spPr>
      </p:pic>
      <p:sp>
        <p:nvSpPr>
          <p:cNvPr id="7" name="Oval 6">
            <a:extLst>
              <a:ext uri="{FF2B5EF4-FFF2-40B4-BE49-F238E27FC236}">
                <a16:creationId xmlns:a16="http://schemas.microsoft.com/office/drawing/2014/main" id="{231A93AF-7B09-604A-4254-B4883E54B569}"/>
              </a:ext>
            </a:extLst>
          </p:cNvPr>
          <p:cNvSpPr/>
          <p:nvPr/>
        </p:nvSpPr>
        <p:spPr>
          <a:xfrm>
            <a:off x="11412495" y="4086006"/>
            <a:ext cx="925689" cy="3612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6472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C7397-7B8D-2585-65D6-CDCD56082D4D}"/>
              </a:ext>
            </a:extLst>
          </p:cNvPr>
          <p:cNvPicPr>
            <a:picLocks noChangeAspect="1"/>
          </p:cNvPicPr>
          <p:nvPr/>
        </p:nvPicPr>
        <p:blipFill>
          <a:blip r:embed="rId2"/>
          <a:stretch>
            <a:fillRect/>
          </a:stretch>
        </p:blipFill>
        <p:spPr>
          <a:xfrm>
            <a:off x="885626" y="0"/>
            <a:ext cx="10695727" cy="6858000"/>
          </a:xfrm>
          <a:prstGeom prst="rect">
            <a:avLst/>
          </a:prstGeom>
        </p:spPr>
      </p:pic>
      <p:sp>
        <p:nvSpPr>
          <p:cNvPr id="4" name="Oval 3">
            <a:extLst>
              <a:ext uri="{FF2B5EF4-FFF2-40B4-BE49-F238E27FC236}">
                <a16:creationId xmlns:a16="http://schemas.microsoft.com/office/drawing/2014/main" id="{3A9F2CB2-DF0E-5914-F0E1-3A76EDABD378}"/>
              </a:ext>
            </a:extLst>
          </p:cNvPr>
          <p:cNvSpPr/>
          <p:nvPr/>
        </p:nvSpPr>
        <p:spPr>
          <a:xfrm>
            <a:off x="4120444" y="5023555"/>
            <a:ext cx="925689" cy="3612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a:extLst>
              <a:ext uri="{FF2B5EF4-FFF2-40B4-BE49-F238E27FC236}">
                <a16:creationId xmlns:a16="http://schemas.microsoft.com/office/drawing/2014/main" id="{5FABE81D-2BB0-2D05-144B-D4105CB9A30E}"/>
              </a:ext>
            </a:extLst>
          </p:cNvPr>
          <p:cNvSpPr/>
          <p:nvPr/>
        </p:nvSpPr>
        <p:spPr>
          <a:xfrm>
            <a:off x="10380685" y="6344354"/>
            <a:ext cx="1200668" cy="5136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a:extLst>
              <a:ext uri="{FF2B5EF4-FFF2-40B4-BE49-F238E27FC236}">
                <a16:creationId xmlns:a16="http://schemas.microsoft.com/office/drawing/2014/main" id="{4798D7EE-7600-E2B2-28BF-66DE3AA13904}"/>
              </a:ext>
            </a:extLst>
          </p:cNvPr>
          <p:cNvSpPr>
            <a:spLocks noGrp="1"/>
          </p:cNvSpPr>
          <p:nvPr>
            <p:ph type="sldNum" sz="quarter" idx="12"/>
          </p:nvPr>
        </p:nvSpPr>
        <p:spPr/>
        <p:txBody>
          <a:bodyPr/>
          <a:lstStyle/>
          <a:p>
            <a:fld id="{49AEFC51-4A73-4E5D-BF07-4235BAD9A7B9}" type="slidenum">
              <a:rPr lang="fr-FR" smtClean="0"/>
              <a:pPr/>
              <a:t>88</a:t>
            </a:fld>
            <a:endParaRPr lang="fr-FR" dirty="0"/>
          </a:p>
        </p:txBody>
      </p:sp>
    </p:spTree>
    <p:extLst>
      <p:ext uri="{BB962C8B-B14F-4D97-AF65-F5344CB8AC3E}">
        <p14:creationId xmlns:p14="http://schemas.microsoft.com/office/powerpoint/2010/main" val="76614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4567D-F91D-5DCB-70D4-0241A19304D0}"/>
              </a:ext>
            </a:extLst>
          </p:cNvPr>
          <p:cNvPicPr>
            <a:picLocks noChangeAspect="1"/>
          </p:cNvPicPr>
          <p:nvPr/>
        </p:nvPicPr>
        <p:blipFill>
          <a:blip r:embed="rId2"/>
          <a:srcRect l="31296"/>
          <a:stretch/>
        </p:blipFill>
        <p:spPr>
          <a:xfrm>
            <a:off x="982133" y="54164"/>
            <a:ext cx="10408356" cy="6749672"/>
          </a:xfrm>
          <a:prstGeom prst="rect">
            <a:avLst/>
          </a:prstGeom>
        </p:spPr>
      </p:pic>
      <p:sp>
        <p:nvSpPr>
          <p:cNvPr id="4" name="Oval 3">
            <a:extLst>
              <a:ext uri="{FF2B5EF4-FFF2-40B4-BE49-F238E27FC236}">
                <a16:creationId xmlns:a16="http://schemas.microsoft.com/office/drawing/2014/main" id="{3A9F2CB2-DF0E-5914-F0E1-3A76EDABD378}"/>
              </a:ext>
            </a:extLst>
          </p:cNvPr>
          <p:cNvSpPr/>
          <p:nvPr/>
        </p:nvSpPr>
        <p:spPr>
          <a:xfrm>
            <a:off x="4357511" y="4707466"/>
            <a:ext cx="925689" cy="3612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a:extLst>
              <a:ext uri="{FF2B5EF4-FFF2-40B4-BE49-F238E27FC236}">
                <a16:creationId xmlns:a16="http://schemas.microsoft.com/office/drawing/2014/main" id="{5FABE81D-2BB0-2D05-144B-D4105CB9A30E}"/>
              </a:ext>
            </a:extLst>
          </p:cNvPr>
          <p:cNvSpPr/>
          <p:nvPr/>
        </p:nvSpPr>
        <p:spPr>
          <a:xfrm>
            <a:off x="9556595" y="6141154"/>
            <a:ext cx="1833893" cy="6626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a:extLst>
              <a:ext uri="{FF2B5EF4-FFF2-40B4-BE49-F238E27FC236}">
                <a16:creationId xmlns:a16="http://schemas.microsoft.com/office/drawing/2014/main" id="{2E4DE72E-1CAD-89AC-4CB5-75AB4BD9B16B}"/>
              </a:ext>
            </a:extLst>
          </p:cNvPr>
          <p:cNvSpPr>
            <a:spLocks noGrp="1"/>
          </p:cNvSpPr>
          <p:nvPr>
            <p:ph type="sldNum" sz="quarter" idx="12"/>
          </p:nvPr>
        </p:nvSpPr>
        <p:spPr/>
        <p:txBody>
          <a:bodyPr/>
          <a:lstStyle/>
          <a:p>
            <a:fld id="{49AEFC51-4A73-4E5D-BF07-4235BAD9A7B9}" type="slidenum">
              <a:rPr lang="fr-FR" smtClean="0"/>
              <a:pPr/>
              <a:t>89</a:t>
            </a:fld>
            <a:endParaRPr lang="fr-FR" dirty="0"/>
          </a:p>
        </p:txBody>
      </p:sp>
    </p:spTree>
    <p:extLst>
      <p:ext uri="{BB962C8B-B14F-4D97-AF65-F5344CB8AC3E}">
        <p14:creationId xmlns:p14="http://schemas.microsoft.com/office/powerpoint/2010/main" val="24202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3EF9-EE46-326A-2802-F72B65E6E5FB}"/>
              </a:ext>
            </a:extLst>
          </p:cNvPr>
          <p:cNvSpPr>
            <a:spLocks noGrp="1"/>
          </p:cNvSpPr>
          <p:nvPr>
            <p:ph type="title"/>
          </p:nvPr>
        </p:nvSpPr>
        <p:spPr/>
        <p:txBody>
          <a:bodyPr/>
          <a:lstStyle/>
          <a:p>
            <a:r>
              <a:rPr lang="fr-FR" sz="4400" dirty="0"/>
              <a:t>Pourquoi?</a:t>
            </a:r>
          </a:p>
        </p:txBody>
      </p:sp>
      <p:sp>
        <p:nvSpPr>
          <p:cNvPr id="3" name="Subtitle 2">
            <a:extLst>
              <a:ext uri="{FF2B5EF4-FFF2-40B4-BE49-F238E27FC236}">
                <a16:creationId xmlns:a16="http://schemas.microsoft.com/office/drawing/2014/main" id="{D80ABE88-FD97-F9A6-7738-701F044B2466}"/>
              </a:ext>
            </a:extLst>
          </p:cNvPr>
          <p:cNvSpPr>
            <a:spLocks noGrp="1"/>
          </p:cNvSpPr>
          <p:nvPr>
            <p:ph idx="1"/>
          </p:nvPr>
        </p:nvSpPr>
        <p:spPr/>
        <p:txBody>
          <a:bodyPr/>
          <a:lstStyle/>
          <a:p>
            <a:r>
              <a:rPr lang="fr-LU" sz="3600" dirty="0"/>
              <a:t>Stratégie "De la ferme à la table" – Objectif de réduction des ventes d'antimicrobiens  </a:t>
            </a:r>
          </a:p>
          <a:p>
            <a:r>
              <a:rPr lang="fr-LU" sz="3600" dirty="0"/>
              <a:t>Réduire de 50 % les ventes totales d'antimicrobiens pour les animaux d'élevage et dans l'aquaculture dans l'UE d'ici 2030</a:t>
            </a:r>
          </a:p>
          <a:p>
            <a:r>
              <a:rPr lang="fr-LU" sz="3600" dirty="0"/>
              <a:t>Données de ventes et d’utilisation qui suivent proviennent des rapports de l’EMA: </a:t>
            </a:r>
          </a:p>
          <a:p>
            <a:pPr lvl="1"/>
            <a:r>
              <a:rPr lang="fr-FR" sz="2400" dirty="0">
                <a:hlinkClick r:id="rId3"/>
              </a:rPr>
              <a:t>ESUAvet Report 2023</a:t>
            </a:r>
            <a:endParaRPr lang="fr-FR" sz="2400" dirty="0"/>
          </a:p>
          <a:p>
            <a:pPr lvl="1"/>
            <a:r>
              <a:rPr lang="fr-FR" sz="2400" dirty="0">
                <a:hlinkClick r:id="rId4"/>
              </a:rPr>
              <a:t>ESUAvet Report 2024</a:t>
            </a:r>
            <a:endParaRPr lang="fr-FR" sz="4800" dirty="0"/>
          </a:p>
        </p:txBody>
      </p:sp>
      <p:sp>
        <p:nvSpPr>
          <p:cNvPr id="5" name="Slide Number Placeholder 4">
            <a:extLst>
              <a:ext uri="{FF2B5EF4-FFF2-40B4-BE49-F238E27FC236}">
                <a16:creationId xmlns:a16="http://schemas.microsoft.com/office/drawing/2014/main" id="{9D726044-A713-7C0B-C5C3-78DC88B8CA92}"/>
              </a:ext>
            </a:extLst>
          </p:cNvPr>
          <p:cNvSpPr>
            <a:spLocks noGrp="1"/>
          </p:cNvSpPr>
          <p:nvPr>
            <p:ph type="sldNum" sz="quarter" idx="12"/>
          </p:nvPr>
        </p:nvSpPr>
        <p:spPr/>
        <p:txBody>
          <a:bodyPr/>
          <a:lstStyle/>
          <a:p>
            <a:fld id="{49AEFC51-4A73-4E5D-BF07-4235BAD9A7B9}" type="slidenum">
              <a:rPr lang="fr-FR" smtClean="0"/>
              <a:pPr/>
              <a:t>9</a:t>
            </a:fld>
            <a:endParaRPr lang="fr-FR" dirty="0"/>
          </a:p>
        </p:txBody>
      </p:sp>
    </p:spTree>
    <p:extLst>
      <p:ext uri="{BB962C8B-B14F-4D97-AF65-F5344CB8AC3E}">
        <p14:creationId xmlns:p14="http://schemas.microsoft.com/office/powerpoint/2010/main" val="38208322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C5F44-EEAF-4123-6C50-B3CD7FEA3FC1}"/>
              </a:ext>
            </a:extLst>
          </p:cNvPr>
          <p:cNvPicPr>
            <a:picLocks noChangeAspect="1"/>
          </p:cNvPicPr>
          <p:nvPr/>
        </p:nvPicPr>
        <p:blipFill>
          <a:blip r:embed="rId3"/>
          <a:stretch>
            <a:fillRect/>
          </a:stretch>
        </p:blipFill>
        <p:spPr>
          <a:xfrm>
            <a:off x="202641" y="166856"/>
            <a:ext cx="11989359" cy="6195279"/>
          </a:xfrm>
          <a:prstGeom prst="rect">
            <a:avLst/>
          </a:prstGeom>
        </p:spPr>
      </p:pic>
      <p:sp>
        <p:nvSpPr>
          <p:cNvPr id="3" name="Slide Number Placeholder 2">
            <a:extLst>
              <a:ext uri="{FF2B5EF4-FFF2-40B4-BE49-F238E27FC236}">
                <a16:creationId xmlns:a16="http://schemas.microsoft.com/office/drawing/2014/main" id="{B990688D-38BB-6C23-4A1F-831AC08B0C2D}"/>
              </a:ext>
            </a:extLst>
          </p:cNvPr>
          <p:cNvSpPr>
            <a:spLocks noGrp="1"/>
          </p:cNvSpPr>
          <p:nvPr>
            <p:ph type="sldNum" sz="quarter" idx="12"/>
          </p:nvPr>
        </p:nvSpPr>
        <p:spPr/>
        <p:txBody>
          <a:bodyPr/>
          <a:lstStyle/>
          <a:p>
            <a:fld id="{49AEFC51-4A73-4E5D-BF07-4235BAD9A7B9}" type="slidenum">
              <a:rPr lang="fr-FR" smtClean="0"/>
              <a:pPr/>
              <a:t>90</a:t>
            </a:fld>
            <a:endParaRPr lang="fr-FR" dirty="0"/>
          </a:p>
        </p:txBody>
      </p:sp>
    </p:spTree>
    <p:extLst>
      <p:ext uri="{BB962C8B-B14F-4D97-AF65-F5344CB8AC3E}">
        <p14:creationId xmlns:p14="http://schemas.microsoft.com/office/powerpoint/2010/main" val="14963365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3F1AAE-DBA1-2240-5C54-2D365666A250}"/>
              </a:ext>
            </a:extLst>
          </p:cNvPr>
          <p:cNvPicPr>
            <a:picLocks noGrp="1" noChangeAspect="1"/>
          </p:cNvPicPr>
          <p:nvPr>
            <p:ph idx="4294967295"/>
          </p:nvPr>
        </p:nvPicPr>
        <p:blipFill>
          <a:blip r:embed="rId2"/>
          <a:stretch>
            <a:fillRect/>
          </a:stretch>
        </p:blipFill>
        <p:spPr>
          <a:xfrm>
            <a:off x="0" y="134938"/>
            <a:ext cx="12176125" cy="5854700"/>
          </a:xfrm>
        </p:spPr>
      </p:pic>
      <p:sp>
        <p:nvSpPr>
          <p:cNvPr id="2" name="Slide Number Placeholder 1">
            <a:extLst>
              <a:ext uri="{FF2B5EF4-FFF2-40B4-BE49-F238E27FC236}">
                <a16:creationId xmlns:a16="http://schemas.microsoft.com/office/drawing/2014/main" id="{6CCBA52A-D278-7242-EC14-120CF366A658}"/>
              </a:ext>
            </a:extLst>
          </p:cNvPr>
          <p:cNvSpPr>
            <a:spLocks noGrp="1"/>
          </p:cNvSpPr>
          <p:nvPr>
            <p:ph type="sldNum" sz="quarter" idx="12"/>
          </p:nvPr>
        </p:nvSpPr>
        <p:spPr/>
        <p:txBody>
          <a:bodyPr/>
          <a:lstStyle/>
          <a:p>
            <a:fld id="{49AEFC51-4A73-4E5D-BF07-4235BAD9A7B9}" type="slidenum">
              <a:rPr lang="fr-FR" smtClean="0"/>
              <a:pPr/>
              <a:t>91</a:t>
            </a:fld>
            <a:endParaRPr lang="fr-FR" dirty="0"/>
          </a:p>
        </p:txBody>
      </p:sp>
    </p:spTree>
    <p:extLst>
      <p:ext uri="{BB962C8B-B14F-4D97-AF65-F5344CB8AC3E}">
        <p14:creationId xmlns:p14="http://schemas.microsoft.com/office/powerpoint/2010/main" val="3339582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A1F7-A422-17AC-EB97-3D3EE9F2750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655121D1-80E4-D9C3-180E-293267999072}"/>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24D8DA45-FB07-7538-6355-3F0EF35AFB44}"/>
              </a:ext>
            </a:extLst>
          </p:cNvPr>
          <p:cNvPicPr>
            <a:picLocks noChangeAspect="1"/>
          </p:cNvPicPr>
          <p:nvPr/>
        </p:nvPicPr>
        <p:blipFill>
          <a:blip r:embed="rId2"/>
          <a:stretch>
            <a:fillRect/>
          </a:stretch>
        </p:blipFill>
        <p:spPr>
          <a:xfrm>
            <a:off x="49936" y="245100"/>
            <a:ext cx="12142064" cy="6367800"/>
          </a:xfrm>
          <a:prstGeom prst="rect">
            <a:avLst/>
          </a:prstGeom>
        </p:spPr>
      </p:pic>
      <p:sp>
        <p:nvSpPr>
          <p:cNvPr id="4" name="Slide Number Placeholder 3">
            <a:extLst>
              <a:ext uri="{FF2B5EF4-FFF2-40B4-BE49-F238E27FC236}">
                <a16:creationId xmlns:a16="http://schemas.microsoft.com/office/drawing/2014/main" id="{881AAFCB-30F0-35A6-01E1-C0295429574E}"/>
              </a:ext>
            </a:extLst>
          </p:cNvPr>
          <p:cNvSpPr>
            <a:spLocks noGrp="1"/>
          </p:cNvSpPr>
          <p:nvPr>
            <p:ph type="sldNum" sz="quarter" idx="12"/>
          </p:nvPr>
        </p:nvSpPr>
        <p:spPr/>
        <p:txBody>
          <a:bodyPr/>
          <a:lstStyle/>
          <a:p>
            <a:fld id="{49AEFC51-4A73-4E5D-BF07-4235BAD9A7B9}" type="slidenum">
              <a:rPr lang="fr-FR" smtClean="0"/>
              <a:pPr/>
              <a:t>92</a:t>
            </a:fld>
            <a:endParaRPr lang="fr-FR" dirty="0"/>
          </a:p>
        </p:txBody>
      </p:sp>
    </p:spTree>
    <p:extLst>
      <p:ext uri="{BB962C8B-B14F-4D97-AF65-F5344CB8AC3E}">
        <p14:creationId xmlns:p14="http://schemas.microsoft.com/office/powerpoint/2010/main" val="23054694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13CA-08DA-4282-8185-31CA6733A102}"/>
              </a:ext>
            </a:extLst>
          </p:cNvPr>
          <p:cNvSpPr>
            <a:spLocks noGrp="1"/>
          </p:cNvSpPr>
          <p:nvPr>
            <p:ph type="ctrTitle"/>
          </p:nvPr>
        </p:nvSpPr>
        <p:spPr>
          <a:xfrm>
            <a:off x="1524000" y="1381443"/>
            <a:ext cx="9144000" cy="2387600"/>
          </a:xfrm>
        </p:spPr>
        <p:txBody>
          <a:bodyPr/>
          <a:lstStyle/>
          <a:p>
            <a:r>
              <a:rPr lang="fr-FR" dirty="0"/>
              <a:t>12) Erreurs fréquentes</a:t>
            </a:r>
          </a:p>
        </p:txBody>
      </p:sp>
      <p:sp>
        <p:nvSpPr>
          <p:cNvPr id="5" name="Slide Number Placeholder 4">
            <a:extLst>
              <a:ext uri="{FF2B5EF4-FFF2-40B4-BE49-F238E27FC236}">
                <a16:creationId xmlns:a16="http://schemas.microsoft.com/office/drawing/2014/main" id="{1E2865CE-BAA4-018B-6CB4-22FA489FA848}"/>
              </a:ext>
            </a:extLst>
          </p:cNvPr>
          <p:cNvSpPr>
            <a:spLocks noGrp="1"/>
          </p:cNvSpPr>
          <p:nvPr>
            <p:ph type="sldNum" sz="quarter" idx="12"/>
          </p:nvPr>
        </p:nvSpPr>
        <p:spPr/>
        <p:txBody>
          <a:bodyPr/>
          <a:lstStyle/>
          <a:p>
            <a:fld id="{49AEFC51-4A73-4E5D-BF07-4235BAD9A7B9}" type="slidenum">
              <a:rPr lang="fr-FR" smtClean="0"/>
              <a:pPr/>
              <a:t>93</a:t>
            </a:fld>
            <a:endParaRPr lang="fr-FR" dirty="0"/>
          </a:p>
        </p:txBody>
      </p:sp>
    </p:spTree>
    <p:extLst>
      <p:ext uri="{BB962C8B-B14F-4D97-AF65-F5344CB8AC3E}">
        <p14:creationId xmlns:p14="http://schemas.microsoft.com/office/powerpoint/2010/main" val="3161404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D83A9-89A3-B164-85CD-2C6877288CBA}"/>
              </a:ext>
            </a:extLst>
          </p:cNvPr>
          <p:cNvSpPr>
            <a:spLocks noGrp="1"/>
          </p:cNvSpPr>
          <p:nvPr>
            <p:ph type="title"/>
          </p:nvPr>
        </p:nvSpPr>
        <p:spPr/>
        <p:txBody>
          <a:bodyPr/>
          <a:lstStyle/>
          <a:p>
            <a:r>
              <a:rPr lang="fr-FR" dirty="0"/>
              <a:t>Erreurs fréquentes</a:t>
            </a:r>
          </a:p>
        </p:txBody>
      </p:sp>
      <p:sp>
        <p:nvSpPr>
          <p:cNvPr id="6" name="Content Placeholder 5">
            <a:extLst>
              <a:ext uri="{FF2B5EF4-FFF2-40B4-BE49-F238E27FC236}">
                <a16:creationId xmlns:a16="http://schemas.microsoft.com/office/drawing/2014/main" id="{FD1D13A2-5A01-9747-1F52-14ADED38CEED}"/>
              </a:ext>
            </a:extLst>
          </p:cNvPr>
          <p:cNvSpPr>
            <a:spLocks noGrp="1"/>
          </p:cNvSpPr>
          <p:nvPr>
            <p:ph idx="1"/>
          </p:nvPr>
        </p:nvSpPr>
        <p:spPr/>
        <p:txBody>
          <a:bodyPr/>
          <a:lstStyle/>
          <a:p>
            <a:r>
              <a:rPr lang="fr-FR" dirty="0"/>
              <a:t>Introduction de valeurs absolues au lieu d’une proportion</a:t>
            </a:r>
          </a:p>
          <a:p>
            <a:r>
              <a:rPr lang="fr-FR" dirty="0"/>
              <a:t>Impossibilité de transmission pour cause d’une prescription vide</a:t>
            </a:r>
          </a:p>
          <a:p>
            <a:r>
              <a:rPr lang="fr-LU" dirty="0"/>
              <a:t>Oubli de la transmission de la démarche</a:t>
            </a:r>
          </a:p>
          <a:p>
            <a:r>
              <a:rPr lang="fr-FR" dirty="0"/>
              <a:t>Remplissage du signalétique du déclarant non automatique</a:t>
            </a:r>
          </a:p>
        </p:txBody>
      </p:sp>
      <p:sp>
        <p:nvSpPr>
          <p:cNvPr id="2" name="Slide Number Placeholder 1">
            <a:extLst>
              <a:ext uri="{FF2B5EF4-FFF2-40B4-BE49-F238E27FC236}">
                <a16:creationId xmlns:a16="http://schemas.microsoft.com/office/drawing/2014/main" id="{8214E98D-954E-015C-A27D-A4C24574E3B2}"/>
              </a:ext>
            </a:extLst>
          </p:cNvPr>
          <p:cNvSpPr>
            <a:spLocks noGrp="1"/>
          </p:cNvSpPr>
          <p:nvPr>
            <p:ph type="sldNum" sz="quarter" idx="12"/>
          </p:nvPr>
        </p:nvSpPr>
        <p:spPr/>
        <p:txBody>
          <a:bodyPr/>
          <a:lstStyle/>
          <a:p>
            <a:fld id="{49AEFC51-4A73-4E5D-BF07-4235BAD9A7B9}" type="slidenum">
              <a:rPr lang="fr-FR" smtClean="0"/>
              <a:pPr/>
              <a:t>94</a:t>
            </a:fld>
            <a:endParaRPr lang="fr-FR" dirty="0"/>
          </a:p>
        </p:txBody>
      </p:sp>
    </p:spTree>
    <p:extLst>
      <p:ext uri="{BB962C8B-B14F-4D97-AF65-F5344CB8AC3E}">
        <p14:creationId xmlns:p14="http://schemas.microsoft.com/office/powerpoint/2010/main" val="11858289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B2C2E-AEB3-80E0-C638-3FD87FEB4926}"/>
              </a:ext>
            </a:extLst>
          </p:cNvPr>
          <p:cNvSpPr>
            <a:spLocks noGrp="1"/>
          </p:cNvSpPr>
          <p:nvPr>
            <p:ph type="ctrTitle"/>
          </p:nvPr>
        </p:nvSpPr>
        <p:spPr>
          <a:xfrm>
            <a:off x="929640" y="2143760"/>
            <a:ext cx="10332720" cy="2306320"/>
          </a:xfrm>
        </p:spPr>
        <p:txBody>
          <a:bodyPr/>
          <a:lstStyle/>
          <a:p>
            <a:r>
              <a:rPr lang="fr-FR" dirty="0"/>
              <a:t>Introduction de valeurs absolues au lieu d’une proportion</a:t>
            </a:r>
          </a:p>
        </p:txBody>
      </p:sp>
      <p:sp>
        <p:nvSpPr>
          <p:cNvPr id="5" name="Slide Number Placeholder 4">
            <a:extLst>
              <a:ext uri="{FF2B5EF4-FFF2-40B4-BE49-F238E27FC236}">
                <a16:creationId xmlns:a16="http://schemas.microsoft.com/office/drawing/2014/main" id="{3A1CEA20-3C69-3AB9-E005-A1B2A58BDFA4}"/>
              </a:ext>
            </a:extLst>
          </p:cNvPr>
          <p:cNvSpPr>
            <a:spLocks noGrp="1"/>
          </p:cNvSpPr>
          <p:nvPr>
            <p:ph type="sldNum" sz="quarter" idx="12"/>
          </p:nvPr>
        </p:nvSpPr>
        <p:spPr/>
        <p:txBody>
          <a:bodyPr/>
          <a:lstStyle/>
          <a:p>
            <a:fld id="{49AEFC51-4A73-4E5D-BF07-4235BAD9A7B9}" type="slidenum">
              <a:rPr lang="fr-FR" smtClean="0"/>
              <a:pPr/>
              <a:t>95</a:t>
            </a:fld>
            <a:endParaRPr lang="fr-FR" dirty="0"/>
          </a:p>
        </p:txBody>
      </p:sp>
    </p:spTree>
    <p:extLst>
      <p:ext uri="{BB962C8B-B14F-4D97-AF65-F5344CB8AC3E}">
        <p14:creationId xmlns:p14="http://schemas.microsoft.com/office/powerpoint/2010/main" val="21712942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564C-DFB7-EF5F-112B-19FE6A8E653E}"/>
              </a:ext>
            </a:extLst>
          </p:cNvPr>
          <p:cNvSpPr>
            <a:spLocks noGrp="1"/>
          </p:cNvSpPr>
          <p:nvPr>
            <p:ph type="title"/>
          </p:nvPr>
        </p:nvSpPr>
        <p:spPr/>
        <p:txBody>
          <a:bodyPr/>
          <a:lstStyle/>
          <a:p>
            <a:r>
              <a:rPr lang="fr-FR" sz="2400" dirty="0"/>
              <a:t>Introduction de valeurs absolues au lieu d’une proportion</a:t>
            </a:r>
          </a:p>
        </p:txBody>
      </p:sp>
      <p:sp>
        <p:nvSpPr>
          <p:cNvPr id="6" name="TextBox 5">
            <a:extLst>
              <a:ext uri="{FF2B5EF4-FFF2-40B4-BE49-F238E27FC236}">
                <a16:creationId xmlns:a16="http://schemas.microsoft.com/office/drawing/2014/main" id="{9F67FB23-A1EE-5276-1E70-EE913AB2927E}"/>
              </a:ext>
            </a:extLst>
          </p:cNvPr>
          <p:cNvSpPr txBox="1"/>
          <p:nvPr/>
        </p:nvSpPr>
        <p:spPr>
          <a:xfrm>
            <a:off x="7340176" y="2055767"/>
            <a:ext cx="4080984" cy="1200329"/>
          </a:xfrm>
          <a:prstGeom prst="rect">
            <a:avLst/>
          </a:prstGeom>
          <a:noFill/>
        </p:spPr>
        <p:txBody>
          <a:bodyPr wrap="square" rtlCol="0">
            <a:spAutoFit/>
          </a:bodyPr>
          <a:lstStyle/>
          <a:p>
            <a:r>
              <a:rPr lang="fr-FR" dirty="0"/>
              <a:t>Si le vétérinaire introduit 20 comme valeur dans le champ, alors il indique qu’il a utilisé 20 x 90,5g = 1.810g.</a:t>
            </a:r>
          </a:p>
          <a:p>
            <a:endParaRPr lang="fr-FR" dirty="0"/>
          </a:p>
        </p:txBody>
      </p:sp>
      <p:sp>
        <p:nvSpPr>
          <p:cNvPr id="7" name="TextBox 6">
            <a:extLst>
              <a:ext uri="{FF2B5EF4-FFF2-40B4-BE49-F238E27FC236}">
                <a16:creationId xmlns:a16="http://schemas.microsoft.com/office/drawing/2014/main" id="{A7F7233D-C795-A7A3-219F-20230B529626}"/>
              </a:ext>
            </a:extLst>
          </p:cNvPr>
          <p:cNvSpPr txBox="1"/>
          <p:nvPr/>
        </p:nvSpPr>
        <p:spPr>
          <a:xfrm>
            <a:off x="7350548" y="3703321"/>
            <a:ext cx="3886512" cy="1200329"/>
          </a:xfrm>
          <a:prstGeom prst="rect">
            <a:avLst/>
          </a:prstGeom>
          <a:noFill/>
        </p:spPr>
        <p:txBody>
          <a:bodyPr wrap="square" rtlCol="0">
            <a:spAutoFit/>
          </a:bodyPr>
          <a:lstStyle/>
          <a:p>
            <a:r>
              <a:rPr lang="fr-FR" dirty="0">
                <a:solidFill>
                  <a:srgbClr val="00B050"/>
                </a:solidFill>
              </a:rPr>
              <a:t>Le vétérinaire doit introduire 20/90,5 = 0,22 dans le champ afin d’indiquer la proportion du paquet utilisé. </a:t>
            </a:r>
          </a:p>
          <a:p>
            <a:endParaRPr lang="fr-FR" dirty="0"/>
          </a:p>
        </p:txBody>
      </p:sp>
      <p:sp>
        <p:nvSpPr>
          <p:cNvPr id="9" name="TextBox 8">
            <a:extLst>
              <a:ext uri="{FF2B5EF4-FFF2-40B4-BE49-F238E27FC236}">
                <a16:creationId xmlns:a16="http://schemas.microsoft.com/office/drawing/2014/main" id="{C682B547-98C4-B401-FCE5-35AD852E7FC9}"/>
              </a:ext>
            </a:extLst>
          </p:cNvPr>
          <p:cNvSpPr txBox="1"/>
          <p:nvPr/>
        </p:nvSpPr>
        <p:spPr>
          <a:xfrm>
            <a:off x="7340176" y="1042401"/>
            <a:ext cx="4370544" cy="646331"/>
          </a:xfrm>
          <a:prstGeom prst="rect">
            <a:avLst/>
          </a:prstGeom>
          <a:noFill/>
        </p:spPr>
        <p:txBody>
          <a:bodyPr wrap="square">
            <a:spAutoFit/>
          </a:bodyPr>
          <a:lstStyle/>
          <a:p>
            <a:r>
              <a:rPr lang="fr-FR" dirty="0"/>
              <a:t>Le vétérinaire a utilisé 20 g de poudre, d’un paquet contenant 90,5 g.</a:t>
            </a:r>
          </a:p>
        </p:txBody>
      </p:sp>
      <p:sp>
        <p:nvSpPr>
          <p:cNvPr id="11" name="Multiplication Sign 10">
            <a:extLst>
              <a:ext uri="{FF2B5EF4-FFF2-40B4-BE49-F238E27FC236}">
                <a16:creationId xmlns:a16="http://schemas.microsoft.com/office/drawing/2014/main" id="{DDF88A90-5FD2-4FD9-447E-60C1DBF3A83C}"/>
              </a:ext>
            </a:extLst>
          </p:cNvPr>
          <p:cNvSpPr/>
          <p:nvPr/>
        </p:nvSpPr>
        <p:spPr>
          <a:xfrm>
            <a:off x="10866120" y="1882863"/>
            <a:ext cx="1409700" cy="130302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D0AD0B83-F08A-9B89-8030-DC5403E7C0D7}"/>
              </a:ext>
            </a:extLst>
          </p:cNvPr>
          <p:cNvSpPr txBox="1"/>
          <p:nvPr/>
        </p:nvSpPr>
        <p:spPr>
          <a:xfrm>
            <a:off x="10952634" y="3358787"/>
            <a:ext cx="1163570" cy="1446550"/>
          </a:xfrm>
          <a:prstGeom prst="rect">
            <a:avLst/>
          </a:prstGeom>
          <a:noFill/>
        </p:spPr>
        <p:txBody>
          <a:bodyPr wrap="square" rtlCol="0">
            <a:spAutoFit/>
          </a:bodyPr>
          <a:lstStyle/>
          <a:p>
            <a:r>
              <a:rPr lang="fr-FR" sz="8800" b="1" dirty="0">
                <a:solidFill>
                  <a:srgbClr val="00B050"/>
                </a:solidFill>
                <a:latin typeface="Segoe UI Symbol" panose="020B0502040204020203" pitchFamily="34" charset="0"/>
                <a:ea typeface="Segoe UI Symbol" panose="020B0502040204020203" pitchFamily="34" charset="0"/>
              </a:rPr>
              <a:t>√</a:t>
            </a:r>
            <a:endParaRPr lang="fr-FR" b="1" dirty="0">
              <a:solidFill>
                <a:srgbClr val="00B050"/>
              </a:solidFill>
            </a:endParaRPr>
          </a:p>
        </p:txBody>
      </p:sp>
      <p:pic>
        <p:nvPicPr>
          <p:cNvPr id="14" name="Picture 13">
            <a:extLst>
              <a:ext uri="{FF2B5EF4-FFF2-40B4-BE49-F238E27FC236}">
                <a16:creationId xmlns:a16="http://schemas.microsoft.com/office/drawing/2014/main" id="{D6EC39A5-BA6C-6FC6-3F20-5348515C5A92}"/>
              </a:ext>
            </a:extLst>
          </p:cNvPr>
          <p:cNvPicPr>
            <a:picLocks noChangeAspect="1"/>
          </p:cNvPicPr>
          <p:nvPr/>
        </p:nvPicPr>
        <p:blipFill>
          <a:blip r:embed="rId3"/>
          <a:stretch>
            <a:fillRect/>
          </a:stretch>
        </p:blipFill>
        <p:spPr>
          <a:xfrm>
            <a:off x="82701" y="937564"/>
            <a:ext cx="7291067" cy="5280355"/>
          </a:xfrm>
          <a:prstGeom prst="rect">
            <a:avLst/>
          </a:prstGeom>
        </p:spPr>
      </p:pic>
      <p:sp>
        <p:nvSpPr>
          <p:cNvPr id="15" name="Oval 14">
            <a:extLst>
              <a:ext uri="{FF2B5EF4-FFF2-40B4-BE49-F238E27FC236}">
                <a16:creationId xmlns:a16="http://schemas.microsoft.com/office/drawing/2014/main" id="{DF6336D5-FDC7-E9BC-E517-2D147403DF62}"/>
              </a:ext>
            </a:extLst>
          </p:cNvPr>
          <p:cNvSpPr/>
          <p:nvPr/>
        </p:nvSpPr>
        <p:spPr>
          <a:xfrm>
            <a:off x="2308860" y="4675050"/>
            <a:ext cx="518160" cy="4572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cation Sign 15">
            <a:extLst>
              <a:ext uri="{FF2B5EF4-FFF2-40B4-BE49-F238E27FC236}">
                <a16:creationId xmlns:a16="http://schemas.microsoft.com/office/drawing/2014/main" id="{57D4C27A-E5F1-3946-334A-F33BE4596BBB}"/>
              </a:ext>
            </a:extLst>
          </p:cNvPr>
          <p:cNvSpPr/>
          <p:nvPr/>
        </p:nvSpPr>
        <p:spPr>
          <a:xfrm>
            <a:off x="2510676" y="4973062"/>
            <a:ext cx="335280" cy="318375"/>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279A4251-C711-03B1-AD62-77159F7C3FF0}"/>
              </a:ext>
            </a:extLst>
          </p:cNvPr>
          <p:cNvSpPr>
            <a:spLocks noGrp="1"/>
          </p:cNvSpPr>
          <p:nvPr>
            <p:ph type="sldNum" sz="quarter" idx="12"/>
          </p:nvPr>
        </p:nvSpPr>
        <p:spPr/>
        <p:txBody>
          <a:bodyPr/>
          <a:lstStyle/>
          <a:p>
            <a:fld id="{49AEFC51-4A73-4E5D-BF07-4235BAD9A7B9}" type="slidenum">
              <a:rPr lang="fr-FR" smtClean="0"/>
              <a:pPr/>
              <a:t>96</a:t>
            </a:fld>
            <a:endParaRPr lang="fr-FR" dirty="0"/>
          </a:p>
        </p:txBody>
      </p:sp>
    </p:spTree>
    <p:extLst>
      <p:ext uri="{BB962C8B-B14F-4D97-AF65-F5344CB8AC3E}">
        <p14:creationId xmlns:p14="http://schemas.microsoft.com/office/powerpoint/2010/main" val="34093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5" grpId="0" animBg="1"/>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7603A6-F130-9F9D-44B7-4034A90CABAA}"/>
              </a:ext>
            </a:extLst>
          </p:cNvPr>
          <p:cNvPicPr>
            <a:picLocks noChangeAspect="1"/>
          </p:cNvPicPr>
          <p:nvPr/>
        </p:nvPicPr>
        <p:blipFill>
          <a:blip r:embed="rId3"/>
          <a:stretch>
            <a:fillRect/>
          </a:stretch>
        </p:blipFill>
        <p:spPr>
          <a:xfrm>
            <a:off x="87626" y="929641"/>
            <a:ext cx="7262922" cy="5532119"/>
          </a:xfrm>
          <a:prstGeom prst="rect">
            <a:avLst/>
          </a:prstGeom>
        </p:spPr>
      </p:pic>
      <p:sp>
        <p:nvSpPr>
          <p:cNvPr id="2" name="Title 1">
            <a:extLst>
              <a:ext uri="{FF2B5EF4-FFF2-40B4-BE49-F238E27FC236}">
                <a16:creationId xmlns:a16="http://schemas.microsoft.com/office/drawing/2014/main" id="{D7D3564C-DFB7-EF5F-112B-19FE6A8E653E}"/>
              </a:ext>
            </a:extLst>
          </p:cNvPr>
          <p:cNvSpPr>
            <a:spLocks noGrp="1"/>
          </p:cNvSpPr>
          <p:nvPr>
            <p:ph type="title"/>
          </p:nvPr>
        </p:nvSpPr>
        <p:spPr/>
        <p:txBody>
          <a:bodyPr/>
          <a:lstStyle/>
          <a:p>
            <a:r>
              <a:rPr lang="fr-FR" sz="2400" dirty="0"/>
              <a:t>Introduction de valeurs absolues au lieu d’une proportion</a:t>
            </a:r>
          </a:p>
        </p:txBody>
      </p:sp>
      <p:sp>
        <p:nvSpPr>
          <p:cNvPr id="6" name="TextBox 5">
            <a:extLst>
              <a:ext uri="{FF2B5EF4-FFF2-40B4-BE49-F238E27FC236}">
                <a16:creationId xmlns:a16="http://schemas.microsoft.com/office/drawing/2014/main" id="{9F67FB23-A1EE-5276-1E70-EE913AB2927E}"/>
              </a:ext>
            </a:extLst>
          </p:cNvPr>
          <p:cNvSpPr txBox="1"/>
          <p:nvPr/>
        </p:nvSpPr>
        <p:spPr>
          <a:xfrm>
            <a:off x="7340176" y="2055767"/>
            <a:ext cx="4080984" cy="1200329"/>
          </a:xfrm>
          <a:prstGeom prst="rect">
            <a:avLst/>
          </a:prstGeom>
          <a:noFill/>
        </p:spPr>
        <p:txBody>
          <a:bodyPr wrap="square" rtlCol="0">
            <a:spAutoFit/>
          </a:bodyPr>
          <a:lstStyle/>
          <a:p>
            <a:r>
              <a:rPr lang="fr-FR" dirty="0"/>
              <a:t>Si le vétérinaire introduit 7 comme valeur dans le champ, alors il indique qu’il a utilisé 7 x 20 = 140 </a:t>
            </a:r>
            <a:r>
              <a:rPr lang="fr-FR" dirty="0" err="1"/>
              <a:t>syringues</a:t>
            </a:r>
            <a:r>
              <a:rPr lang="fr-FR" dirty="0"/>
              <a:t>.</a:t>
            </a:r>
          </a:p>
          <a:p>
            <a:endParaRPr lang="fr-FR" dirty="0"/>
          </a:p>
        </p:txBody>
      </p:sp>
      <p:sp>
        <p:nvSpPr>
          <p:cNvPr id="7" name="TextBox 6">
            <a:extLst>
              <a:ext uri="{FF2B5EF4-FFF2-40B4-BE49-F238E27FC236}">
                <a16:creationId xmlns:a16="http://schemas.microsoft.com/office/drawing/2014/main" id="{A7F7233D-C795-A7A3-219F-20230B529626}"/>
              </a:ext>
            </a:extLst>
          </p:cNvPr>
          <p:cNvSpPr txBox="1"/>
          <p:nvPr/>
        </p:nvSpPr>
        <p:spPr>
          <a:xfrm>
            <a:off x="7350548" y="3703321"/>
            <a:ext cx="3886512" cy="1200329"/>
          </a:xfrm>
          <a:prstGeom prst="rect">
            <a:avLst/>
          </a:prstGeom>
          <a:noFill/>
        </p:spPr>
        <p:txBody>
          <a:bodyPr wrap="square" rtlCol="0">
            <a:spAutoFit/>
          </a:bodyPr>
          <a:lstStyle/>
          <a:p>
            <a:r>
              <a:rPr lang="fr-FR" dirty="0">
                <a:solidFill>
                  <a:srgbClr val="00B050"/>
                </a:solidFill>
              </a:rPr>
              <a:t>Le vétérinaire doit introduire 7/20 = 0,35 dans le champ afin d’indiquer la proportion du paquet utilisé. </a:t>
            </a:r>
          </a:p>
          <a:p>
            <a:endParaRPr lang="fr-FR" dirty="0"/>
          </a:p>
        </p:txBody>
      </p:sp>
      <p:sp>
        <p:nvSpPr>
          <p:cNvPr id="9" name="TextBox 8">
            <a:extLst>
              <a:ext uri="{FF2B5EF4-FFF2-40B4-BE49-F238E27FC236}">
                <a16:creationId xmlns:a16="http://schemas.microsoft.com/office/drawing/2014/main" id="{C682B547-98C4-B401-FCE5-35AD852E7FC9}"/>
              </a:ext>
            </a:extLst>
          </p:cNvPr>
          <p:cNvSpPr txBox="1"/>
          <p:nvPr/>
        </p:nvSpPr>
        <p:spPr>
          <a:xfrm>
            <a:off x="7340176" y="1042401"/>
            <a:ext cx="4370544" cy="646331"/>
          </a:xfrm>
          <a:prstGeom prst="rect">
            <a:avLst/>
          </a:prstGeom>
          <a:noFill/>
        </p:spPr>
        <p:txBody>
          <a:bodyPr wrap="square">
            <a:spAutoFit/>
          </a:bodyPr>
          <a:lstStyle/>
          <a:p>
            <a:r>
              <a:rPr lang="fr-FR" dirty="0"/>
              <a:t>Le vétérinaire a utilisé 7 </a:t>
            </a:r>
            <a:r>
              <a:rPr lang="fr-FR" dirty="0" err="1"/>
              <a:t>syringues</a:t>
            </a:r>
            <a:r>
              <a:rPr lang="fr-FR" dirty="0"/>
              <a:t> d’un paquet contenant 20 </a:t>
            </a:r>
            <a:r>
              <a:rPr lang="fr-FR" dirty="0" err="1"/>
              <a:t>syringues</a:t>
            </a:r>
            <a:r>
              <a:rPr lang="fr-FR" dirty="0"/>
              <a:t> en total.</a:t>
            </a:r>
          </a:p>
        </p:txBody>
      </p:sp>
      <p:sp>
        <p:nvSpPr>
          <p:cNvPr id="11" name="Multiplication Sign 10">
            <a:extLst>
              <a:ext uri="{FF2B5EF4-FFF2-40B4-BE49-F238E27FC236}">
                <a16:creationId xmlns:a16="http://schemas.microsoft.com/office/drawing/2014/main" id="{DDF88A90-5FD2-4FD9-447E-60C1DBF3A83C}"/>
              </a:ext>
            </a:extLst>
          </p:cNvPr>
          <p:cNvSpPr/>
          <p:nvPr/>
        </p:nvSpPr>
        <p:spPr>
          <a:xfrm>
            <a:off x="10866120" y="1882863"/>
            <a:ext cx="1409700" cy="130302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D0AD0B83-F08A-9B89-8030-DC5403E7C0D7}"/>
              </a:ext>
            </a:extLst>
          </p:cNvPr>
          <p:cNvSpPr txBox="1"/>
          <p:nvPr/>
        </p:nvSpPr>
        <p:spPr>
          <a:xfrm>
            <a:off x="10952634" y="3358787"/>
            <a:ext cx="1163570" cy="1446550"/>
          </a:xfrm>
          <a:prstGeom prst="rect">
            <a:avLst/>
          </a:prstGeom>
          <a:noFill/>
        </p:spPr>
        <p:txBody>
          <a:bodyPr wrap="square" rtlCol="0">
            <a:spAutoFit/>
          </a:bodyPr>
          <a:lstStyle/>
          <a:p>
            <a:r>
              <a:rPr lang="fr-FR" sz="8800" b="1" dirty="0">
                <a:solidFill>
                  <a:srgbClr val="00B050"/>
                </a:solidFill>
                <a:latin typeface="Segoe UI Symbol" panose="020B0502040204020203" pitchFamily="34" charset="0"/>
                <a:ea typeface="Segoe UI Symbol" panose="020B0502040204020203" pitchFamily="34" charset="0"/>
              </a:rPr>
              <a:t>√</a:t>
            </a:r>
            <a:endParaRPr lang="fr-FR" b="1" dirty="0">
              <a:solidFill>
                <a:srgbClr val="00B050"/>
              </a:solidFill>
            </a:endParaRPr>
          </a:p>
        </p:txBody>
      </p:sp>
      <p:sp>
        <p:nvSpPr>
          <p:cNvPr id="15" name="Oval 14">
            <a:extLst>
              <a:ext uri="{FF2B5EF4-FFF2-40B4-BE49-F238E27FC236}">
                <a16:creationId xmlns:a16="http://schemas.microsoft.com/office/drawing/2014/main" id="{DF6336D5-FDC7-E9BC-E517-2D147403DF62}"/>
              </a:ext>
            </a:extLst>
          </p:cNvPr>
          <p:cNvSpPr/>
          <p:nvPr/>
        </p:nvSpPr>
        <p:spPr>
          <a:xfrm>
            <a:off x="2251596" y="4900767"/>
            <a:ext cx="518160" cy="4572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cation Sign 15">
            <a:extLst>
              <a:ext uri="{FF2B5EF4-FFF2-40B4-BE49-F238E27FC236}">
                <a16:creationId xmlns:a16="http://schemas.microsoft.com/office/drawing/2014/main" id="{57D4C27A-E5F1-3946-334A-F33BE4596BBB}"/>
              </a:ext>
            </a:extLst>
          </p:cNvPr>
          <p:cNvSpPr/>
          <p:nvPr/>
        </p:nvSpPr>
        <p:spPr>
          <a:xfrm>
            <a:off x="2510676" y="5129367"/>
            <a:ext cx="335280" cy="318375"/>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82AD0D06-52E3-F654-3572-67B1249C2596}"/>
              </a:ext>
            </a:extLst>
          </p:cNvPr>
          <p:cNvSpPr>
            <a:spLocks noGrp="1"/>
          </p:cNvSpPr>
          <p:nvPr>
            <p:ph type="sldNum" sz="quarter" idx="12"/>
          </p:nvPr>
        </p:nvSpPr>
        <p:spPr/>
        <p:txBody>
          <a:bodyPr/>
          <a:lstStyle/>
          <a:p>
            <a:fld id="{49AEFC51-4A73-4E5D-BF07-4235BAD9A7B9}" type="slidenum">
              <a:rPr lang="fr-FR" smtClean="0"/>
              <a:pPr/>
              <a:t>97</a:t>
            </a:fld>
            <a:endParaRPr lang="fr-FR" dirty="0"/>
          </a:p>
        </p:txBody>
      </p:sp>
    </p:spTree>
    <p:extLst>
      <p:ext uri="{BB962C8B-B14F-4D97-AF65-F5344CB8AC3E}">
        <p14:creationId xmlns:p14="http://schemas.microsoft.com/office/powerpoint/2010/main" val="30059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5" grpId="0" animBg="1"/>
      <p:bldP spid="1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56F3E-69A9-3633-CCF6-4B285C6A59D0}"/>
              </a:ext>
            </a:extLst>
          </p:cNvPr>
          <p:cNvPicPr>
            <a:picLocks noChangeAspect="1"/>
          </p:cNvPicPr>
          <p:nvPr/>
        </p:nvPicPr>
        <p:blipFill>
          <a:blip r:embed="rId3"/>
          <a:stretch>
            <a:fillRect/>
          </a:stretch>
        </p:blipFill>
        <p:spPr>
          <a:xfrm>
            <a:off x="151996" y="887584"/>
            <a:ext cx="7252451" cy="5497976"/>
          </a:xfrm>
          <a:prstGeom prst="rect">
            <a:avLst/>
          </a:prstGeom>
        </p:spPr>
      </p:pic>
      <p:sp>
        <p:nvSpPr>
          <p:cNvPr id="2" name="Title 1">
            <a:extLst>
              <a:ext uri="{FF2B5EF4-FFF2-40B4-BE49-F238E27FC236}">
                <a16:creationId xmlns:a16="http://schemas.microsoft.com/office/drawing/2014/main" id="{D7D3564C-DFB7-EF5F-112B-19FE6A8E653E}"/>
              </a:ext>
            </a:extLst>
          </p:cNvPr>
          <p:cNvSpPr>
            <a:spLocks noGrp="1"/>
          </p:cNvSpPr>
          <p:nvPr>
            <p:ph type="title"/>
          </p:nvPr>
        </p:nvSpPr>
        <p:spPr/>
        <p:txBody>
          <a:bodyPr/>
          <a:lstStyle/>
          <a:p>
            <a:r>
              <a:rPr lang="fr-FR" sz="2400" dirty="0"/>
              <a:t>Introduction de valeurs absolues au lieu d’une proportion</a:t>
            </a:r>
          </a:p>
        </p:txBody>
      </p:sp>
      <p:sp>
        <p:nvSpPr>
          <p:cNvPr id="6" name="TextBox 5">
            <a:extLst>
              <a:ext uri="{FF2B5EF4-FFF2-40B4-BE49-F238E27FC236}">
                <a16:creationId xmlns:a16="http://schemas.microsoft.com/office/drawing/2014/main" id="{9F67FB23-A1EE-5276-1E70-EE913AB2927E}"/>
              </a:ext>
            </a:extLst>
          </p:cNvPr>
          <p:cNvSpPr txBox="1"/>
          <p:nvPr/>
        </p:nvSpPr>
        <p:spPr>
          <a:xfrm>
            <a:off x="7340176" y="2055767"/>
            <a:ext cx="3823124" cy="1477328"/>
          </a:xfrm>
          <a:prstGeom prst="rect">
            <a:avLst/>
          </a:prstGeom>
          <a:noFill/>
        </p:spPr>
        <p:txBody>
          <a:bodyPr wrap="square" rtlCol="0">
            <a:spAutoFit/>
          </a:bodyPr>
          <a:lstStyle/>
          <a:p>
            <a:r>
              <a:rPr lang="fr-FR" dirty="0"/>
              <a:t>Si le vétérinaire introduit 250 comme valeur dans le champ, alors il indique qu’il a utilisé 250 x 500 ml = 125.000 ml.</a:t>
            </a:r>
          </a:p>
          <a:p>
            <a:endParaRPr lang="fr-FR" dirty="0"/>
          </a:p>
        </p:txBody>
      </p:sp>
      <p:sp>
        <p:nvSpPr>
          <p:cNvPr id="7" name="TextBox 6">
            <a:extLst>
              <a:ext uri="{FF2B5EF4-FFF2-40B4-BE49-F238E27FC236}">
                <a16:creationId xmlns:a16="http://schemas.microsoft.com/office/drawing/2014/main" id="{A7F7233D-C795-A7A3-219F-20230B529626}"/>
              </a:ext>
            </a:extLst>
          </p:cNvPr>
          <p:cNvSpPr txBox="1"/>
          <p:nvPr/>
        </p:nvSpPr>
        <p:spPr>
          <a:xfrm>
            <a:off x="7350548" y="3703321"/>
            <a:ext cx="3886512" cy="1477328"/>
          </a:xfrm>
          <a:prstGeom prst="rect">
            <a:avLst/>
          </a:prstGeom>
          <a:noFill/>
        </p:spPr>
        <p:txBody>
          <a:bodyPr wrap="square" rtlCol="0">
            <a:spAutoFit/>
          </a:bodyPr>
          <a:lstStyle/>
          <a:p>
            <a:r>
              <a:rPr lang="fr-FR" dirty="0">
                <a:solidFill>
                  <a:srgbClr val="00B050"/>
                </a:solidFill>
              </a:rPr>
              <a:t>Le vétérinaire doit introduire 250/500 = ½ = 0,5 dans le champ afin d’indiquer la proportion du paquet utilisé. </a:t>
            </a:r>
          </a:p>
          <a:p>
            <a:endParaRPr lang="fr-FR" dirty="0"/>
          </a:p>
        </p:txBody>
      </p:sp>
      <p:sp>
        <p:nvSpPr>
          <p:cNvPr id="9" name="TextBox 8">
            <a:extLst>
              <a:ext uri="{FF2B5EF4-FFF2-40B4-BE49-F238E27FC236}">
                <a16:creationId xmlns:a16="http://schemas.microsoft.com/office/drawing/2014/main" id="{C682B547-98C4-B401-FCE5-35AD852E7FC9}"/>
              </a:ext>
            </a:extLst>
          </p:cNvPr>
          <p:cNvSpPr txBox="1"/>
          <p:nvPr/>
        </p:nvSpPr>
        <p:spPr>
          <a:xfrm>
            <a:off x="7340176" y="1042401"/>
            <a:ext cx="4370544" cy="646331"/>
          </a:xfrm>
          <a:prstGeom prst="rect">
            <a:avLst/>
          </a:prstGeom>
          <a:noFill/>
        </p:spPr>
        <p:txBody>
          <a:bodyPr wrap="square">
            <a:spAutoFit/>
          </a:bodyPr>
          <a:lstStyle/>
          <a:p>
            <a:r>
              <a:rPr lang="fr-FR" dirty="0"/>
              <a:t>Le vétérinaire a utilisé 250 ml d’un flacon contenant 500 ml en total.</a:t>
            </a:r>
          </a:p>
        </p:txBody>
      </p:sp>
      <p:sp>
        <p:nvSpPr>
          <p:cNvPr id="11" name="Multiplication Sign 10">
            <a:extLst>
              <a:ext uri="{FF2B5EF4-FFF2-40B4-BE49-F238E27FC236}">
                <a16:creationId xmlns:a16="http://schemas.microsoft.com/office/drawing/2014/main" id="{DDF88A90-5FD2-4FD9-447E-60C1DBF3A83C}"/>
              </a:ext>
            </a:extLst>
          </p:cNvPr>
          <p:cNvSpPr/>
          <p:nvPr/>
        </p:nvSpPr>
        <p:spPr>
          <a:xfrm>
            <a:off x="10951414" y="1898104"/>
            <a:ext cx="1409700" cy="130302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D0AD0B83-F08A-9B89-8030-DC5403E7C0D7}"/>
              </a:ext>
            </a:extLst>
          </p:cNvPr>
          <p:cNvSpPr txBox="1"/>
          <p:nvPr/>
        </p:nvSpPr>
        <p:spPr>
          <a:xfrm>
            <a:off x="10952634" y="3358787"/>
            <a:ext cx="1163570" cy="1446550"/>
          </a:xfrm>
          <a:prstGeom prst="rect">
            <a:avLst/>
          </a:prstGeom>
          <a:noFill/>
        </p:spPr>
        <p:txBody>
          <a:bodyPr wrap="square" rtlCol="0">
            <a:spAutoFit/>
          </a:bodyPr>
          <a:lstStyle/>
          <a:p>
            <a:r>
              <a:rPr lang="fr-FR" sz="8800" b="1" dirty="0">
                <a:solidFill>
                  <a:srgbClr val="00B050"/>
                </a:solidFill>
                <a:latin typeface="Segoe UI Symbol" panose="020B0502040204020203" pitchFamily="34" charset="0"/>
                <a:ea typeface="Segoe UI Symbol" panose="020B0502040204020203" pitchFamily="34" charset="0"/>
              </a:rPr>
              <a:t>√</a:t>
            </a:r>
            <a:endParaRPr lang="fr-FR" b="1" dirty="0">
              <a:solidFill>
                <a:srgbClr val="00B050"/>
              </a:solidFill>
            </a:endParaRPr>
          </a:p>
        </p:txBody>
      </p:sp>
      <p:sp>
        <p:nvSpPr>
          <p:cNvPr id="15" name="Oval 14">
            <a:extLst>
              <a:ext uri="{FF2B5EF4-FFF2-40B4-BE49-F238E27FC236}">
                <a16:creationId xmlns:a16="http://schemas.microsoft.com/office/drawing/2014/main" id="{DF6336D5-FDC7-E9BC-E517-2D147403DF62}"/>
              </a:ext>
            </a:extLst>
          </p:cNvPr>
          <p:cNvSpPr/>
          <p:nvPr/>
        </p:nvSpPr>
        <p:spPr>
          <a:xfrm>
            <a:off x="2327796" y="4873490"/>
            <a:ext cx="518160" cy="4572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cation Sign 15">
            <a:extLst>
              <a:ext uri="{FF2B5EF4-FFF2-40B4-BE49-F238E27FC236}">
                <a16:creationId xmlns:a16="http://schemas.microsoft.com/office/drawing/2014/main" id="{57D4C27A-E5F1-3946-334A-F33BE4596BBB}"/>
              </a:ext>
            </a:extLst>
          </p:cNvPr>
          <p:cNvSpPr/>
          <p:nvPr/>
        </p:nvSpPr>
        <p:spPr>
          <a:xfrm>
            <a:off x="2575560" y="5105400"/>
            <a:ext cx="346596" cy="384477"/>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6E8BF403-BAB1-073B-4772-563BDBCD4657}"/>
              </a:ext>
            </a:extLst>
          </p:cNvPr>
          <p:cNvSpPr>
            <a:spLocks noGrp="1"/>
          </p:cNvSpPr>
          <p:nvPr>
            <p:ph type="sldNum" sz="quarter" idx="12"/>
          </p:nvPr>
        </p:nvSpPr>
        <p:spPr/>
        <p:txBody>
          <a:bodyPr/>
          <a:lstStyle/>
          <a:p>
            <a:fld id="{49AEFC51-4A73-4E5D-BF07-4235BAD9A7B9}" type="slidenum">
              <a:rPr lang="fr-FR" smtClean="0"/>
              <a:pPr/>
              <a:t>98</a:t>
            </a:fld>
            <a:endParaRPr lang="fr-FR" dirty="0"/>
          </a:p>
        </p:txBody>
      </p:sp>
    </p:spTree>
    <p:extLst>
      <p:ext uri="{BB962C8B-B14F-4D97-AF65-F5344CB8AC3E}">
        <p14:creationId xmlns:p14="http://schemas.microsoft.com/office/powerpoint/2010/main" val="40526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5"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564C-DFB7-EF5F-112B-19FE6A8E653E}"/>
              </a:ext>
            </a:extLst>
          </p:cNvPr>
          <p:cNvSpPr>
            <a:spLocks noGrp="1"/>
          </p:cNvSpPr>
          <p:nvPr>
            <p:ph type="title"/>
          </p:nvPr>
        </p:nvSpPr>
        <p:spPr/>
        <p:txBody>
          <a:bodyPr/>
          <a:lstStyle/>
          <a:p>
            <a:r>
              <a:rPr lang="fr-FR" sz="2400" dirty="0"/>
              <a:t>Introduction de valeurs absolues au lieu d’une proportion</a:t>
            </a:r>
          </a:p>
        </p:txBody>
      </p:sp>
      <p:sp>
        <p:nvSpPr>
          <p:cNvPr id="6" name="TextBox 5">
            <a:extLst>
              <a:ext uri="{FF2B5EF4-FFF2-40B4-BE49-F238E27FC236}">
                <a16:creationId xmlns:a16="http://schemas.microsoft.com/office/drawing/2014/main" id="{9F67FB23-A1EE-5276-1E70-EE913AB2927E}"/>
              </a:ext>
            </a:extLst>
          </p:cNvPr>
          <p:cNvSpPr txBox="1"/>
          <p:nvPr/>
        </p:nvSpPr>
        <p:spPr>
          <a:xfrm>
            <a:off x="7340176" y="2055767"/>
            <a:ext cx="3823124" cy="1477328"/>
          </a:xfrm>
          <a:prstGeom prst="rect">
            <a:avLst/>
          </a:prstGeom>
          <a:noFill/>
        </p:spPr>
        <p:txBody>
          <a:bodyPr wrap="square" rtlCol="0">
            <a:spAutoFit/>
          </a:bodyPr>
          <a:lstStyle/>
          <a:p>
            <a:r>
              <a:rPr lang="fr-FR" dirty="0"/>
              <a:t>Si le vétérinaire introduit 30 comme valeur dans le champ, alors il indique qu’il a utilisé 30 x 10 = 300 comprimés.</a:t>
            </a:r>
          </a:p>
          <a:p>
            <a:endParaRPr lang="fr-FR" dirty="0"/>
          </a:p>
        </p:txBody>
      </p:sp>
      <p:sp>
        <p:nvSpPr>
          <p:cNvPr id="7" name="TextBox 6">
            <a:extLst>
              <a:ext uri="{FF2B5EF4-FFF2-40B4-BE49-F238E27FC236}">
                <a16:creationId xmlns:a16="http://schemas.microsoft.com/office/drawing/2014/main" id="{A7F7233D-C795-A7A3-219F-20230B529626}"/>
              </a:ext>
            </a:extLst>
          </p:cNvPr>
          <p:cNvSpPr txBox="1"/>
          <p:nvPr/>
        </p:nvSpPr>
        <p:spPr>
          <a:xfrm>
            <a:off x="7350548" y="3703321"/>
            <a:ext cx="3886512" cy="1200329"/>
          </a:xfrm>
          <a:prstGeom prst="rect">
            <a:avLst/>
          </a:prstGeom>
          <a:noFill/>
        </p:spPr>
        <p:txBody>
          <a:bodyPr wrap="square" rtlCol="0">
            <a:spAutoFit/>
          </a:bodyPr>
          <a:lstStyle/>
          <a:p>
            <a:r>
              <a:rPr lang="fr-FR" dirty="0">
                <a:solidFill>
                  <a:srgbClr val="00B050"/>
                </a:solidFill>
              </a:rPr>
              <a:t>Le vétérinaire doit introduire 30/10 = 3 dans le champ afin d’indiquer la proportion du paquet utilisé. </a:t>
            </a:r>
          </a:p>
          <a:p>
            <a:endParaRPr lang="fr-FR" dirty="0"/>
          </a:p>
        </p:txBody>
      </p:sp>
      <p:sp>
        <p:nvSpPr>
          <p:cNvPr id="9" name="TextBox 8">
            <a:extLst>
              <a:ext uri="{FF2B5EF4-FFF2-40B4-BE49-F238E27FC236}">
                <a16:creationId xmlns:a16="http://schemas.microsoft.com/office/drawing/2014/main" id="{C682B547-98C4-B401-FCE5-35AD852E7FC9}"/>
              </a:ext>
            </a:extLst>
          </p:cNvPr>
          <p:cNvSpPr txBox="1"/>
          <p:nvPr/>
        </p:nvSpPr>
        <p:spPr>
          <a:xfrm>
            <a:off x="7340176" y="1042401"/>
            <a:ext cx="4370544" cy="646331"/>
          </a:xfrm>
          <a:prstGeom prst="rect">
            <a:avLst/>
          </a:prstGeom>
          <a:noFill/>
        </p:spPr>
        <p:txBody>
          <a:bodyPr wrap="square">
            <a:spAutoFit/>
          </a:bodyPr>
          <a:lstStyle/>
          <a:p>
            <a:r>
              <a:rPr lang="fr-FR" dirty="0"/>
              <a:t>Le vétérinaire a utilisé 30 comprimés d’un paquet contenant 10 en total.</a:t>
            </a:r>
          </a:p>
        </p:txBody>
      </p:sp>
      <p:pic>
        <p:nvPicPr>
          <p:cNvPr id="4" name="Picture 3">
            <a:extLst>
              <a:ext uri="{FF2B5EF4-FFF2-40B4-BE49-F238E27FC236}">
                <a16:creationId xmlns:a16="http://schemas.microsoft.com/office/drawing/2014/main" id="{5E88C6B2-B674-6622-9116-B885179619CA}"/>
              </a:ext>
            </a:extLst>
          </p:cNvPr>
          <p:cNvPicPr>
            <a:picLocks noChangeAspect="1"/>
          </p:cNvPicPr>
          <p:nvPr/>
        </p:nvPicPr>
        <p:blipFill>
          <a:blip r:embed="rId3"/>
          <a:stretch>
            <a:fillRect/>
          </a:stretch>
        </p:blipFill>
        <p:spPr>
          <a:xfrm>
            <a:off x="75796" y="833029"/>
            <a:ext cx="7311903" cy="5567771"/>
          </a:xfrm>
          <a:prstGeom prst="rect">
            <a:avLst/>
          </a:prstGeom>
        </p:spPr>
      </p:pic>
      <p:sp>
        <p:nvSpPr>
          <p:cNvPr id="11" name="Multiplication Sign 10">
            <a:extLst>
              <a:ext uri="{FF2B5EF4-FFF2-40B4-BE49-F238E27FC236}">
                <a16:creationId xmlns:a16="http://schemas.microsoft.com/office/drawing/2014/main" id="{DDF88A90-5FD2-4FD9-447E-60C1DBF3A83C}"/>
              </a:ext>
            </a:extLst>
          </p:cNvPr>
          <p:cNvSpPr/>
          <p:nvPr/>
        </p:nvSpPr>
        <p:spPr>
          <a:xfrm>
            <a:off x="10951414" y="1898104"/>
            <a:ext cx="1409700" cy="130302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D0AD0B83-F08A-9B89-8030-DC5403E7C0D7}"/>
              </a:ext>
            </a:extLst>
          </p:cNvPr>
          <p:cNvSpPr txBox="1"/>
          <p:nvPr/>
        </p:nvSpPr>
        <p:spPr>
          <a:xfrm>
            <a:off x="10952634" y="3358787"/>
            <a:ext cx="1163570" cy="1446550"/>
          </a:xfrm>
          <a:prstGeom prst="rect">
            <a:avLst/>
          </a:prstGeom>
          <a:noFill/>
        </p:spPr>
        <p:txBody>
          <a:bodyPr wrap="square" rtlCol="0">
            <a:spAutoFit/>
          </a:bodyPr>
          <a:lstStyle/>
          <a:p>
            <a:r>
              <a:rPr lang="fr-FR" sz="8800" b="1" dirty="0">
                <a:solidFill>
                  <a:srgbClr val="00B050"/>
                </a:solidFill>
                <a:latin typeface="Segoe UI Symbol" panose="020B0502040204020203" pitchFamily="34" charset="0"/>
                <a:ea typeface="Segoe UI Symbol" panose="020B0502040204020203" pitchFamily="34" charset="0"/>
              </a:rPr>
              <a:t>√</a:t>
            </a:r>
            <a:endParaRPr lang="fr-FR" b="1" dirty="0">
              <a:solidFill>
                <a:srgbClr val="00B050"/>
              </a:solidFill>
            </a:endParaRPr>
          </a:p>
        </p:txBody>
      </p:sp>
      <p:sp>
        <p:nvSpPr>
          <p:cNvPr id="15" name="Oval 14">
            <a:extLst>
              <a:ext uri="{FF2B5EF4-FFF2-40B4-BE49-F238E27FC236}">
                <a16:creationId xmlns:a16="http://schemas.microsoft.com/office/drawing/2014/main" id="{DF6336D5-FDC7-E9BC-E517-2D147403DF62}"/>
              </a:ext>
            </a:extLst>
          </p:cNvPr>
          <p:cNvSpPr/>
          <p:nvPr/>
        </p:nvSpPr>
        <p:spPr>
          <a:xfrm>
            <a:off x="2316480" y="4805337"/>
            <a:ext cx="518160" cy="4572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cation Sign 15">
            <a:extLst>
              <a:ext uri="{FF2B5EF4-FFF2-40B4-BE49-F238E27FC236}">
                <a16:creationId xmlns:a16="http://schemas.microsoft.com/office/drawing/2014/main" id="{57D4C27A-E5F1-3946-334A-F33BE4596BBB}"/>
              </a:ext>
            </a:extLst>
          </p:cNvPr>
          <p:cNvSpPr/>
          <p:nvPr/>
        </p:nvSpPr>
        <p:spPr>
          <a:xfrm>
            <a:off x="2575560" y="5033937"/>
            <a:ext cx="346596" cy="384477"/>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80AED3AA-E054-650A-E686-408645A33761}"/>
              </a:ext>
            </a:extLst>
          </p:cNvPr>
          <p:cNvSpPr>
            <a:spLocks noGrp="1"/>
          </p:cNvSpPr>
          <p:nvPr>
            <p:ph type="sldNum" sz="quarter" idx="12"/>
          </p:nvPr>
        </p:nvSpPr>
        <p:spPr/>
        <p:txBody>
          <a:bodyPr/>
          <a:lstStyle/>
          <a:p>
            <a:fld id="{49AEFC51-4A73-4E5D-BF07-4235BAD9A7B9}" type="slidenum">
              <a:rPr lang="fr-FR" smtClean="0"/>
              <a:pPr/>
              <a:t>99</a:t>
            </a:fld>
            <a:endParaRPr lang="fr-FR" dirty="0"/>
          </a:p>
        </p:txBody>
      </p:sp>
    </p:spTree>
    <p:extLst>
      <p:ext uri="{BB962C8B-B14F-4D97-AF65-F5344CB8AC3E}">
        <p14:creationId xmlns:p14="http://schemas.microsoft.com/office/powerpoint/2010/main" val="36741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5" grpId="0" animBg="1"/>
      <p:bldP spid="16" grpId="0" animBg="1"/>
    </p:bldLst>
  </p:timing>
</p:sld>
</file>

<file path=ppt/theme/theme1.xml><?xml version="1.0" encoding="utf-8"?>
<a:theme xmlns:a="http://schemas.openxmlformats.org/drawingml/2006/main" name="ALVA">
  <a:themeElements>
    <a:clrScheme name="Gouvernement luxembourgeois">
      <a:dk1>
        <a:srgbClr val="FF0000"/>
      </a:dk1>
      <a:lt1>
        <a:srgbClr val="FFFFFF"/>
      </a:lt1>
      <a:dk2>
        <a:srgbClr val="80808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uvernement luxembourgeo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LVA" id="{E209BAFD-11A8-4427-AC93-DE1CA45E30B1}" vid="{7DA59557-B9F1-486E-96FF-EBF955DC5B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ALVA</Template>
  <TotalTime>0</TotalTime>
  <Words>7569</Words>
  <Application>Microsoft Office PowerPoint</Application>
  <PresentationFormat>Widescreen</PresentationFormat>
  <Paragraphs>907</Paragraphs>
  <Slides>143</Slides>
  <Notes>70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143</vt:i4>
      </vt:variant>
    </vt:vector>
  </HeadingPairs>
  <TitlesOfParts>
    <vt:vector size="151" baseType="lpstr">
      <vt:lpstr>Aptos</vt:lpstr>
      <vt:lpstr>Arial</vt:lpstr>
      <vt:lpstr>Calibri</vt:lpstr>
      <vt:lpstr>Courier New</vt:lpstr>
      <vt:lpstr>Segoe UI Symbol</vt:lpstr>
      <vt:lpstr>source-sans-pro</vt:lpstr>
      <vt:lpstr>Wingdings</vt:lpstr>
      <vt:lpstr>ALVA</vt:lpstr>
      <vt:lpstr>La vente et l’utilisation d’antimicrobiens au Luxembourg depuis 2023 et  les changements à partir de 2026</vt:lpstr>
      <vt:lpstr>Nos remerciements</vt:lpstr>
      <vt:lpstr>Structure – Partie 1</vt:lpstr>
      <vt:lpstr>Structure – Partie 2</vt:lpstr>
      <vt:lpstr>1re partie</vt:lpstr>
      <vt:lpstr>1) Cadre légal</vt:lpstr>
      <vt:lpstr>Cadre légal</vt:lpstr>
      <vt:lpstr>Ce qui change: les espèces concernées</vt:lpstr>
      <vt:lpstr>Pourquoi?</vt:lpstr>
      <vt:lpstr>PowerPoint Presentation</vt:lpstr>
      <vt:lpstr>2) Aperçu statistique du Luxembourg et de ses voisins</vt:lpstr>
      <vt:lpstr>Aperçu statistique</vt:lpstr>
      <vt:lpstr>La conclusion</vt:lpstr>
      <vt:lpstr>Ventes vs utilisation pour les animaux destinés à la production alimentaire et couverture estimée</vt:lpstr>
      <vt:lpstr>Utilisation déclarée des médicaments antimicrobiens chez les bovins, les porcs et les poulets (en tonnes de substance active) et couverture des données déclarées (en %) par pays et par année</vt:lpstr>
      <vt:lpstr>Types de fournisseur et source de données d’utilisation chez les bovins, porcs, poulets et dindes en 2023</vt:lpstr>
      <vt:lpstr>3) Vente des antimicrobiens au Luxembourg</vt:lpstr>
      <vt:lpstr>En 2024, la vente d’antimicrobiens a diminué de 230 kg</vt:lpstr>
      <vt:lpstr>Vente - répartition par classe de substance</vt:lpstr>
      <vt:lpstr>Ventes destinées aux animaux de rente en tonnes de substance active</vt:lpstr>
      <vt:lpstr>Ventes de médicaments vétérinaires antimicrobiens pour les animaux destinés à l’alimentation (mg/kg) dans l’UE, en Islande et en Norvège, en 2024</vt:lpstr>
      <vt:lpstr>Proportion des ventes totales (en tonnes) de médicaments vétérinaires antimicrobiens pour les animaux destinés à la production alimentaire, par catégorie AMEG et par pays en 2023</vt:lpstr>
      <vt:lpstr>Ventes de médicaments vétérinaires antimicrobiens (mg/kg) pour les animaux destinés à l’alimentation, par catégorie AMEG et par pays, en 2024 </vt:lpstr>
      <vt:lpstr>4)  Utilisation des antimicrobiens au Luxembourg   avec précaution!</vt:lpstr>
      <vt:lpstr>Rapport de comparaison des données d’utilisation, bovins</vt:lpstr>
      <vt:lpstr>Utilisation - répartition par classe de substance, bovins</vt:lpstr>
      <vt:lpstr>Rapport de comparaison des données d’utilisation, porcs</vt:lpstr>
      <vt:lpstr>Utilisation - répartition par classe de substance, porcs</vt:lpstr>
      <vt:lpstr>Rapport de comparaison des données d’utilisation, Poulets</vt:lpstr>
      <vt:lpstr>Utilisation - répartition par classe de substance, poulets</vt:lpstr>
      <vt:lpstr>Progrès des pays de l’UE dans la réduction des ventes d’antimicrobiens (mg/PCU) pour les animaux d’élevage et en aquaculture de 2018 à 2023</vt:lpstr>
      <vt:lpstr>5) Conclusion</vt:lpstr>
      <vt:lpstr>Qu’est-ce que ça veut dire concrètement?</vt:lpstr>
      <vt:lpstr>6) Distribution et systèmes de collecte des données d’utilisation chez les voisins</vt:lpstr>
      <vt:lpstr>Belgique</vt:lpstr>
      <vt:lpstr>France</vt:lpstr>
      <vt:lpstr>Allemagne</vt:lpstr>
      <vt:lpstr>2e Partie</vt:lpstr>
      <vt:lpstr>7) Certification individuelle</vt:lpstr>
      <vt:lpstr>PowerPoint Presentation</vt:lpstr>
      <vt:lpstr>PowerPoint Presentation</vt:lpstr>
      <vt:lpstr>PowerPoint Presentation</vt:lpstr>
      <vt:lpstr>Après réception du Token individuel par voie postale</vt:lpstr>
      <vt:lpstr>Attention d’éviter d’ajouter un espace par erreur</vt:lpstr>
      <vt:lpstr>PowerPoint Presentation</vt:lpstr>
      <vt:lpstr>8)  Créer un mandat</vt:lpstr>
      <vt:lpstr>PowerPoint Presentation</vt:lpstr>
      <vt:lpstr>PowerPoint Presentation</vt:lpstr>
      <vt:lpstr>PowerPoint Presentation</vt:lpstr>
      <vt:lpstr>PowerPoint Presentation</vt:lpstr>
      <vt:lpstr>PowerPoint Presentation</vt:lpstr>
      <vt:lpstr>PowerPoint Presentation</vt:lpstr>
      <vt:lpstr>9)  Ajouter un mandat</vt:lpstr>
      <vt:lpstr>PowerPoint Presentation</vt:lpstr>
      <vt:lpstr>PowerPoint Presentation</vt:lpstr>
      <vt:lpstr>Sans mandat/ certification préalable (p.ex. sécrétaire) </vt:lpstr>
      <vt:lpstr>Sans mandat/ certification préalable (p.ex. sécrétaire) </vt:lpstr>
      <vt:lpstr>Sans mandat/ certification préalable (p.ex. sécrétaire) </vt:lpstr>
      <vt:lpstr>Aperçu si déjà un mandat/ certification préalable (p.ex. vétérinaire certifié)</vt:lpstr>
      <vt:lpstr>Attention d’éviter d’ajouter un espace par erreur</vt:lpstr>
      <vt:lpstr>PowerPoint Presentation</vt:lpstr>
      <vt:lpstr>10) Transmission des données d’utilisation via la démarche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Après transmission à l’ALVA</vt:lpstr>
      <vt:lpstr>11) Correction des données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Erreurs fréquentes</vt:lpstr>
      <vt:lpstr>Erreurs fréquentes</vt:lpstr>
      <vt:lpstr>Introduction de valeurs absolues au lieu d’une proportion</vt:lpstr>
      <vt:lpstr>Introduction de valeurs absolues au lieu d’une proportion</vt:lpstr>
      <vt:lpstr>Introduction de valeurs absolues au lieu d’une proportion</vt:lpstr>
      <vt:lpstr>Introduction de valeurs absolues au lieu d’une proportion</vt:lpstr>
      <vt:lpstr>Introduction de valeurs absolues au lieu d’une proportion</vt:lpstr>
      <vt:lpstr>Impossibilité de transmission pour cause d’une prescription vide</vt:lpstr>
      <vt:lpstr>Impossibilité de transmission pour cause d’une prescription vide</vt:lpstr>
      <vt:lpstr>Impossibilité de transmission pour cause d’une prescription vide</vt:lpstr>
      <vt:lpstr>Impossibilité de transmission pour cause d’une prescription vide</vt:lpstr>
      <vt:lpstr>Impossibilité de transmission pour cause d’une prescription vide</vt:lpstr>
      <vt:lpstr>Impossibilité de transmission pour cause d’une prescription vide</vt:lpstr>
      <vt:lpstr>Impossibilité de transmission pour cause d’une prescription vide</vt:lpstr>
      <vt:lpstr>Impossibilité de transmission pour cause d’une prescription vide</vt:lpstr>
      <vt:lpstr>Oubli de la transmission de la démarche</vt:lpstr>
      <vt:lpstr>Oubli de la transmission de la démarche</vt:lpstr>
      <vt:lpstr>Oubli de la transmission de la démarche</vt:lpstr>
      <vt:lpstr>Oubli de la transmission de la démarche</vt:lpstr>
      <vt:lpstr>Oubli de la transmission de la démarche</vt:lpstr>
      <vt:lpstr>Oubli de la transmission de la démarche</vt:lpstr>
      <vt:lpstr>Remplissage du signalétique du déclarant non automatique</vt:lpstr>
      <vt:lpstr>PowerPoint Presentation</vt:lpstr>
      <vt:lpstr>PowerPoint Presentation</vt:lpstr>
      <vt:lpstr>13) Résumé et autres</vt:lpstr>
      <vt:lpstr>Les changements quant à la démarche</vt:lpstr>
      <vt:lpstr>Limitation importante</vt:lpstr>
      <vt:lpstr>Projet futur</vt:lpstr>
      <vt:lpstr>Souhait: Connexion logiciel et démarche</vt:lpstr>
      <vt:lpstr>PowerPoint Presentation</vt:lpstr>
      <vt:lpstr>Merci pour votre attention – et bon courage pour la saisie !</vt:lpstr>
      <vt:lpstr>14) FAQ</vt:lpstr>
      <vt:lpstr>a) Si je donne un token à ma secrétaire, dans le cadre d’un mandat, pour introduire mes données d’utilisation, a-t-elle besoin d’un espace professionnel ? </vt:lpstr>
      <vt:lpstr>PowerPoint Presentation</vt:lpstr>
      <vt:lpstr>PowerPoint Presentation</vt:lpstr>
      <vt:lpstr>PowerPoint Presentation</vt:lpstr>
      <vt:lpstr>PowerPoint Presentation</vt:lpstr>
      <vt:lpstr>b) Lors de la saisie des coordonnées du déclarant, de qui demande-t-on le numéro de téléphone?</vt:lpstr>
      <vt:lpstr>c) FR: Étant frontalier / prestataire de services et ne disposant pas d’un accès à MyGuichet.lu, quelles démarches dois-je suivre ?</vt:lpstr>
      <vt:lpstr>c) DE: Als Grenzgänger / Dienstleistungserbringer ohne Zugang zu MyGuichet.lu – welche Schritte muss ich unternehmen?</vt:lpstr>
      <vt:lpstr>d) FR: Et si je n’ai pas de numéro d’immatriculation? </vt:lpstr>
      <vt:lpstr>d) DE: Und wenn ich keine Matrikelnummer habe?</vt:lpstr>
      <vt:lpstr>e) Un dédommagement des vétérinaires qui introduisent leurs données d’utilisation est-il prévu ?</vt:lpstr>
      <vt:lpstr>f) Dois-je obligatoirement utiliser un mandat ? Suis‑je obligé d’en recourir ?</vt:lpstr>
      <vt:lpstr>g) Puisque je vais encoder les données d’utilisation pour tout mon cabinet, seule ma certification est nécessaire, mes collègues n’ont pas besoin de se certifier?</vt:lpstr>
      <vt:lpstr>h) FR: Je ne suis qu’un prestataire de services au Luxembourg, dois-je quand même me certifier individuellement ? </vt:lpstr>
      <vt:lpstr>h) DE: Ich bin nur ein Dienstleistungserbringer in Luxemburg – muss ich mich trotzdem individuell zertifizieren? </vt:lpstr>
      <vt:lpstr>i) Si tous les vétérinaires doivent se certifier, cela ne risque-t-il pas de compromettre la couverture ?</vt:lpstr>
      <vt:lpstr>j) J’ai observé des travailleurs frontaliers et remarqué que certains ne sont pas déclarés au Luxembourg comme prestataires de services ; ceux-ci échappent à votre déclaration de l’utilisation des antibiotiques!</vt:lpstr>
      <vt:lpstr>k) Si je ne délivre pas directement les médicaments mais que je remets une prescription / une ordonnance au consommateur final, ces antibiotiques ne sont pas déclarés, car ce sont les pharmacies qui délivrent le médicament, et non le vétérinaire lui-même.</vt:lpstr>
      <vt:lpstr>l) Je suis vétérinaire pour animaux de compagnie et je possède à titre privé des moutons, des chèvres et/ou un cheval que je traite occasionnellement ou pour lesquels je délivre des médicaments à d’autres propriétaires. Dois-je également déclarer ces médicaments ? </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Carole Schummer</dc:creator>
  <cp:lastModifiedBy>Mireille Meyer</cp:lastModifiedBy>
  <cp:revision>73</cp:revision>
  <cp:lastPrinted>2026-01-16T10:47:55Z</cp:lastPrinted>
  <dcterms:created xsi:type="dcterms:W3CDTF">2025-12-12T09:39:58Z</dcterms:created>
  <dcterms:modified xsi:type="dcterms:W3CDTF">2026-02-09T15:17:55Z</dcterms:modified>
</cp:coreProperties>
</file>